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70" r:id="rId7"/>
    <p:sldId id="269" r:id="rId8"/>
    <p:sldId id="261" r:id="rId9"/>
    <p:sldId id="267" r:id="rId10"/>
    <p:sldId id="268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99" d="100"/>
          <a:sy n="99" d="100"/>
        </p:scale>
        <p:origin x="89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7687F-E946-4101-A45A-877C6D4F4B80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44DE9-8728-49AE-8A21-C8AD9C2FD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69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06B6E-D196-4498-9215-5A69C1DE0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21C096-F17D-4440-9E04-5ADC3A521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25542-035C-4237-BDA7-2BB160879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1960A-8006-4C61-9470-7887A0F2DF7B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E5D55-D57D-458E-BD5F-CA9CBAA89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396B6-BF8F-4C5D-8111-58EA3B957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2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31CF1-1171-4C19-8C92-A97EF0271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89B1FB-749E-436B-B315-7794ACD5D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1F56E7-2F58-45D7-87C6-681B43B7D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F0CD-DF70-4BEE-A3FD-6B4AEA464735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24D8B-4F1D-40C0-9B88-224E13F65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F4E4E-75A3-4D26-8EDA-BDA039F4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0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AE865D-A96E-4431-A873-3068698A62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AB7B6-16C5-480D-8EC7-9C38EEB46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16C88-BE13-4620-B48F-7817F6B72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7A1BB-CEFC-4652-BAFC-5CC32BC58FB8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53E69B-0D34-4849-A29F-5D6397D2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20310-7BBE-483D-8AD1-481EAF83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9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E9FA-2429-4430-99CF-C5B81511A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0258B-A4F8-44AD-B4DA-4CE1BDFCE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3EE76-5DB4-4DF7-8CF6-C27A11FC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8F18-0C4E-443C-A6D7-AD9C4F21F0E6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E5EE0-ED38-4A3E-AC47-98CD13B5C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429EC-D12D-4E58-8202-F275B495C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55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93D10-3831-494F-949B-73EDE97F3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EAB30-84EA-42EA-B8CF-0CFB98E42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6E2BC-0D8E-4E13-847B-D56E23E57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E270-C2BD-49F9-9E56-5C6735FE300B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103F7-F31B-4F85-9F4A-A1E7EE5E9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83CE17-E029-4B82-B2D0-FEB57E4F5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4FCAC-B6C7-441F-9506-A9BE2556A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896FE-906F-4CA6-B923-81ECB52B9A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D5360-FABA-4C20-BDA6-72B9F5E35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FF1B82-69D8-4875-BDBF-6153E8196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B84E-74D4-4B88-99FB-92DF6E9A5FEE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FF1C0-8960-40D2-91D5-FDD3486C8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CF8ECB-9BB4-40E0-998C-4A1A4AB12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00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A153-ECA0-4384-8FFD-FA629AD7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1F34A-A5ED-4A91-96E1-4C13731F7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BCF26-30BA-4663-8272-10288C9CF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82DDAF-A5EF-42D5-913A-B313AC1B9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9B7D32-F7CE-4447-87AF-718D5E841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715523-82A1-4BC0-A593-BB82C217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48989-57A8-4D5C-99B7-A0FF19A930F2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D9E526-D23B-4EDB-A9A0-DD025214E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FDDDCC-3B7A-480A-BF4F-DA91672E1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36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B7AF4-DE0C-48E1-AF58-AD8A458A8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2691E-2B6B-4C02-9DF8-C0563B104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FC6DD-23D5-4D26-A770-66D55D0DF35D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C0AE9F-8EBD-4358-920B-35EE6B92B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95CF01-5B9A-4853-BB97-FA1CF14D6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2C080C-934A-496F-BCCB-47A2EBD5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27D-C41C-4267-8338-84B9DBDFB503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194F9-0495-4A49-B7FF-A1F9BBC13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B79CA-85C9-4AC8-9829-1B7FD82FB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1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9C3FB-CCD9-454F-80F8-76DB6383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237CC-492D-45A9-9D51-BFDC1EE2B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393AF-1A05-4749-9832-85D72839C6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A517A-4833-4935-9492-406A1017B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5B498-9851-41A4-8146-02258A533882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6464D-0526-476A-A265-4BF8009F2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C6A686-4C28-4058-8944-B30EBDF1F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731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E98B-EDEB-4285-82E5-F720C3813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6E39E6-5663-4CCF-BE75-05372EA605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88B31-70DA-4AB8-8DF3-F7843B394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C1F44-9E9F-4A00-83CE-C0D68957C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13207-8D0F-49AF-A047-5E1BA18667BD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AAEB2-FC7A-4CE8-BF59-FE59C572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417B71-AC10-4E92-ABDB-33378949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9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9B3199-F735-4DB0-8D06-EF55D6A0E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8D4EF5-B8FD-4008-86CD-CED85B3C4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3400B-5BF0-47FB-A38A-0B45186396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E9677-3F47-4CB5-A596-1A3B92C5518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1420D-114A-40CA-BDFA-27DC9E4F1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70722-BCB1-44AB-B97A-6353F0741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385FE-236B-4B75-81F3-B9A08B08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865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D7312-79C2-4426-B6F3-C87036871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92312"/>
            <a:ext cx="12192000" cy="1129191"/>
          </a:xfrm>
        </p:spPr>
        <p:txBody>
          <a:bodyPr anchor="t" anchorCtr="0">
            <a:normAutofit/>
          </a:bodyPr>
          <a:lstStyle/>
          <a:p>
            <a:r>
              <a:rPr lang="en-US" sz="2800" dirty="0">
                <a:solidFill>
                  <a:srgbClr val="FF00FF"/>
                </a:solidFill>
              </a:rPr>
              <a:t>[Agency Name]</a:t>
            </a:r>
            <a:br>
              <a:rPr lang="en-US" sz="2800" dirty="0">
                <a:solidFill>
                  <a:srgbClr val="FF00FF"/>
                </a:solidFill>
              </a:rPr>
            </a:br>
            <a:r>
              <a:rPr lang="en-US" sz="2800" dirty="0">
                <a:solidFill>
                  <a:srgbClr val="FF00FF"/>
                </a:solidFill>
              </a:rPr>
              <a:t>[Proposed Project Name]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810173-817A-409B-8D11-3D27406F8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5264331"/>
            <a:ext cx="12191999" cy="1260566"/>
          </a:xfrm>
        </p:spPr>
        <p:txBody>
          <a:bodyPr>
            <a:normAutofit/>
          </a:bodyPr>
          <a:lstStyle/>
          <a:p>
            <a:r>
              <a:rPr lang="en-US" sz="2200" dirty="0"/>
              <a:t>Cabinet Secretary or Agency Director: </a:t>
            </a:r>
            <a:r>
              <a:rPr lang="en-US" sz="2200" dirty="0">
                <a:solidFill>
                  <a:srgbClr val="FF00FF"/>
                </a:solidFill>
              </a:rPr>
              <a:t>[name]</a:t>
            </a:r>
          </a:p>
          <a:p>
            <a:r>
              <a:rPr lang="en-US" sz="2200" dirty="0"/>
              <a:t>Chief Information Officer: </a:t>
            </a:r>
            <a:r>
              <a:rPr lang="en-US" sz="2200" dirty="0">
                <a:solidFill>
                  <a:srgbClr val="FF00FF"/>
                </a:solidFill>
              </a:rPr>
              <a:t>[name]</a:t>
            </a:r>
          </a:p>
          <a:p>
            <a:r>
              <a:rPr lang="en-US" sz="2200" dirty="0"/>
              <a:t>Project Manager: </a:t>
            </a:r>
            <a:r>
              <a:rPr lang="en-US" sz="2200" dirty="0">
                <a:solidFill>
                  <a:srgbClr val="FF00FF"/>
                </a:solidFill>
              </a:rPr>
              <a:t>[name]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672EF0-3F8C-4369-A3FA-EBB2305DBC5A}"/>
              </a:ext>
            </a:extLst>
          </p:cNvPr>
          <p:cNvSpPr txBox="1"/>
          <p:nvPr/>
        </p:nvSpPr>
        <p:spPr>
          <a:xfrm>
            <a:off x="4884819" y="265153"/>
            <a:ext cx="2422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[Insert Agency Logo]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CCD17A0-66D5-4EB6-B120-FDE0F2B40F71}"/>
              </a:ext>
            </a:extLst>
          </p:cNvPr>
          <p:cNvSpPr txBox="1">
            <a:spLocks/>
          </p:cNvSpPr>
          <p:nvPr/>
        </p:nvSpPr>
        <p:spPr>
          <a:xfrm>
            <a:off x="0" y="3293554"/>
            <a:ext cx="12191997" cy="112919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sz="2400" dirty="0"/>
              <a:t>Fiscal Year 2028 C2 Business Case Presentation</a:t>
            </a:r>
            <a:br>
              <a:rPr lang="en-US" sz="2400" dirty="0"/>
            </a:br>
            <a:r>
              <a:rPr lang="en-US" sz="2400" dirty="0"/>
              <a:t>Priority: </a:t>
            </a:r>
            <a:r>
              <a:rPr lang="en-US" sz="2400" dirty="0">
                <a:solidFill>
                  <a:srgbClr val="FF00FF"/>
                </a:solidFill>
              </a:rPr>
              <a:t>[1, 2, 3…etc.]</a:t>
            </a:r>
          </a:p>
          <a:p>
            <a:r>
              <a:rPr lang="en-US" sz="2400" dirty="0"/>
              <a:t>Presentation Date: </a:t>
            </a:r>
            <a:r>
              <a:rPr lang="en-US" sz="2400" dirty="0">
                <a:solidFill>
                  <a:srgbClr val="FF00FF"/>
                </a:solidFill>
              </a:rPr>
              <a:t>[mm, dd, </a:t>
            </a:r>
            <a:r>
              <a:rPr lang="en-US" sz="2400" dirty="0" err="1">
                <a:solidFill>
                  <a:srgbClr val="FF00FF"/>
                </a:solidFill>
              </a:rPr>
              <a:t>yyyy</a:t>
            </a:r>
            <a:r>
              <a:rPr lang="en-US" sz="2400" dirty="0">
                <a:solidFill>
                  <a:srgbClr val="FF00FF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55400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574"/>
            <a:ext cx="10515600" cy="501149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X. C2 Funding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CF53FB-FF98-498B-B742-89F59AC4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0650"/>
            <a:ext cx="3581400" cy="365292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62B54C-49B1-4C9D-BADE-C7C9F90CEDA0}"/>
              </a:ext>
            </a:extLst>
          </p:cNvPr>
          <p:cNvSpPr txBox="1"/>
          <p:nvPr/>
        </p:nvSpPr>
        <p:spPr>
          <a:xfrm>
            <a:off x="1058779" y="1706859"/>
            <a:ext cx="10295021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Begin with the total amount agency is requesting for this project.</a:t>
            </a:r>
          </a:p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 the individual amounts from each category, whether it be, general fund, other state funds (specifying name of fund), federal funds, internal svc funds/interagency transfer.</a:t>
            </a:r>
          </a:p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what you plan to accomplish with the funds:</a:t>
            </a:r>
          </a:p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entire project</a:t>
            </a:r>
          </a:p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initiation and planning </a:t>
            </a:r>
          </a:p>
          <a:p>
            <a:pPr marL="0" lvl="1">
              <a:spcAft>
                <a:spcPts val="1200"/>
              </a:spcAft>
              <a:buClr>
                <a:srgbClr val="4F2058"/>
              </a:buClr>
            </a:pPr>
            <a:r>
              <a:rPr lang="en-US"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implementation of Phase X]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54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16886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I. Executive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D88CF-0878-4D04-917F-5FCF64060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584"/>
            <a:ext cx="10515600" cy="4588958"/>
          </a:xfrm>
        </p:spPr>
        <p:txBody>
          <a:bodyPr/>
          <a:lstStyle/>
          <a:p>
            <a:pPr marR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[Begin with a brief but concise description of the proposed project.</a:t>
            </a:r>
          </a:p>
          <a:p>
            <a:pPr marR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a typeface="Roboto" panose="02000000000000000000" pitchFamily="2" charset="0"/>
            </a:endParaRPr>
          </a:p>
          <a:p>
            <a:pPr marR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Include the following: </a:t>
            </a: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FF"/>
                </a:solidFill>
                <a:ea typeface="Roboto" panose="02000000000000000000" pitchFamily="2" charset="0"/>
              </a:rPr>
              <a:t>A</a:t>
            </a: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  brief description of the business problem– “why” the solution is being requested; </a:t>
            </a: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FF"/>
                </a:solidFill>
                <a:ea typeface="Roboto" panose="02000000000000000000" pitchFamily="2" charset="0"/>
              </a:rPr>
              <a:t>T</a:t>
            </a: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he value and benefits to the agency</a:t>
            </a:r>
            <a:r>
              <a:rPr lang="en-US" sz="1800" dirty="0">
                <a:solidFill>
                  <a:srgbClr val="FF00FF"/>
                </a:solidFill>
                <a:ea typeface="Roboto" panose="02000000000000000000" pitchFamily="2" charset="0"/>
              </a:rPr>
              <a:t>;</a:t>
            </a: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 </a:t>
            </a: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FF"/>
                </a:solidFill>
                <a:ea typeface="Roboto" panose="02000000000000000000" pitchFamily="2" charset="0"/>
              </a:rPr>
              <a:t>K</a:t>
            </a: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ey objectives the project aims to address;  </a:t>
            </a: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FF"/>
                </a:solidFill>
                <a:ea typeface="Roboto" panose="02000000000000000000" pitchFamily="2" charset="0"/>
              </a:rPr>
              <a:t>H</a:t>
            </a: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ow the project aligns with the agency strategic plan.  </a:t>
            </a: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ea typeface="Roboto" panose="02000000000000000000" pitchFamily="2" charset="0"/>
            </a:endParaRPr>
          </a:p>
          <a:p>
            <a:pPr marL="233363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FF00FF"/>
                </a:solidFill>
                <a:effectLst/>
                <a:ea typeface="Roboto" panose="02000000000000000000" pitchFamily="2" charset="0"/>
              </a:rPr>
              <a:t>Note: the Executive Summary should not be more than one slide.]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5DC9BA-ADFE-4855-85E3-86EB28C1D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55679" y="6460457"/>
            <a:ext cx="907983" cy="384843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72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523"/>
            <a:ext cx="10515600" cy="4970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II. Project Background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E1D250-5A1B-48B4-9F91-F74B92460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1542" y="6461125"/>
            <a:ext cx="1480458" cy="385010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E819F-04D9-41B0-AAC5-B5A707A6C39E}"/>
              </a:ext>
            </a:extLst>
          </p:cNvPr>
          <p:cNvSpPr txBox="1"/>
          <p:nvPr/>
        </p:nvSpPr>
        <p:spPr>
          <a:xfrm>
            <a:off x="978159" y="1069343"/>
            <a:ext cx="10375641" cy="551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 Description: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[Provide a detailed project description.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this project a new solution, are you upgrading or enhancing an existing solution, replacing an existing solution or are you requesting funds for analysis and planning?  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Include the technology type (commercial off the shelf, software as a service, a custom developed solution, electronic content management or other type) and any professional services, hardware/infrastructure, software, training, compliance and security, facilities, personal services or other items required. 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system being considered</a:t>
            </a:r>
            <a:r>
              <a:rPr lang="en-US" dirty="0">
                <a:solidFill>
                  <a:srgbClr val="FF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hosted solution?  </a:t>
            </a:r>
            <a:endParaRPr lang="en-US" sz="1800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estimated start and end date of the project?  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full funding is not available, can the project be phased?  </a:t>
            </a: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can be accomplished with partial funding.</a:t>
            </a:r>
            <a:r>
              <a:rPr lang="en-US" dirty="0">
                <a:solidFill>
                  <a:srgbClr val="FF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en-US" sz="2000" b="1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41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2523"/>
            <a:ext cx="10515600" cy="49702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II. Project Background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E1D250-5A1B-48B4-9F91-F74B92460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11542" y="6461125"/>
            <a:ext cx="1480458" cy="385010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7E819F-04D9-41B0-AAC5-B5A707A6C39E}"/>
              </a:ext>
            </a:extLst>
          </p:cNvPr>
          <p:cNvSpPr txBox="1"/>
          <p:nvPr/>
        </p:nvSpPr>
        <p:spPr>
          <a:xfrm>
            <a:off x="681135" y="1099000"/>
            <a:ext cx="10375641" cy="5129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000" b="1" dirty="0"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Project Background:</a:t>
            </a: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[Is this a new request, a continuation that has been funded in previous years, part of a phased implementation or a repeat request for funding that has been denied?  </a:t>
            </a:r>
          </a:p>
          <a:p>
            <a:pPr algn="just">
              <a:lnSpc>
                <a:spcPct val="115000"/>
              </a:lnSpc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If previously funded, include the fiscal year(s), appropriation amount(s) and any reauthorization(s) if applicable; and </a:t>
            </a:r>
          </a:p>
          <a:p>
            <a:pPr algn="just">
              <a:lnSpc>
                <a:spcPct val="115000"/>
              </a:lnSpc>
            </a:pPr>
            <a:endParaRPr lang="en-US" dirty="0">
              <a:solidFill>
                <a:srgbClr val="FF00FF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n-US" sz="18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Describe the project’s key milestones to date.]</a:t>
            </a:r>
          </a:p>
          <a:p>
            <a:pPr algn="just">
              <a:lnSpc>
                <a:spcPct val="115000"/>
              </a:lnSpc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n-U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Robot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0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III. Risk Assessment for Proposed Solution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278BA0-4B24-4D58-B007-538DC6C8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89700"/>
            <a:ext cx="3581400" cy="365125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A69452B-2197-A2D1-0106-3EC0D84E91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764834"/>
              </p:ext>
            </p:extLst>
          </p:nvPr>
        </p:nvGraphicFramePr>
        <p:xfrm>
          <a:off x="1539550" y="685802"/>
          <a:ext cx="9349274" cy="6019805"/>
        </p:xfrm>
        <a:graphic>
          <a:graphicData uri="http://schemas.openxmlformats.org/drawingml/2006/table">
            <a:tbl>
              <a:tblPr firstRow="1" firstCol="1" bandRow="1"/>
              <a:tblGrid>
                <a:gridCol w="298581">
                  <a:extLst>
                    <a:ext uri="{9D8B030D-6E8A-4147-A177-3AD203B41FA5}">
                      <a16:colId xmlns:a16="http://schemas.microsoft.com/office/drawing/2014/main" val="147950498"/>
                    </a:ext>
                  </a:extLst>
                </a:gridCol>
                <a:gridCol w="2789853">
                  <a:extLst>
                    <a:ext uri="{9D8B030D-6E8A-4147-A177-3AD203B41FA5}">
                      <a16:colId xmlns:a16="http://schemas.microsoft.com/office/drawing/2014/main" val="1101074748"/>
                    </a:ext>
                  </a:extLst>
                </a:gridCol>
                <a:gridCol w="1819469">
                  <a:extLst>
                    <a:ext uri="{9D8B030D-6E8A-4147-A177-3AD203B41FA5}">
                      <a16:colId xmlns:a16="http://schemas.microsoft.com/office/drawing/2014/main" val="3251177906"/>
                    </a:ext>
                  </a:extLst>
                </a:gridCol>
                <a:gridCol w="1726163">
                  <a:extLst>
                    <a:ext uri="{9D8B030D-6E8A-4147-A177-3AD203B41FA5}">
                      <a16:colId xmlns:a16="http://schemas.microsoft.com/office/drawing/2014/main" val="2528885152"/>
                    </a:ext>
                  </a:extLst>
                </a:gridCol>
                <a:gridCol w="2043870">
                  <a:extLst>
                    <a:ext uri="{9D8B030D-6E8A-4147-A177-3AD203B41FA5}">
                      <a16:colId xmlns:a16="http://schemas.microsoft.com/office/drawing/2014/main" val="1074992472"/>
                    </a:ext>
                  </a:extLst>
                </a:gridCol>
                <a:gridCol w="671338">
                  <a:extLst>
                    <a:ext uri="{9D8B030D-6E8A-4147-A177-3AD203B41FA5}">
                      <a16:colId xmlns:a16="http://schemas.microsoft.com/office/drawing/2014/main" val="2259860785"/>
                    </a:ext>
                  </a:extLst>
                </a:gridCol>
              </a:tblGrid>
              <a:tr h="215287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 Score = 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 Score = 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Risk Score = 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Score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986367"/>
                  </a:ext>
                </a:extLst>
              </a:tr>
              <a:tr h="2648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project cost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$250K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$250K - $1M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Greater than $1M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318516"/>
                  </a:ext>
                </a:extLst>
              </a:tr>
              <a:tr h="4201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total calendar months before completion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or less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to 12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12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2217951"/>
                  </a:ext>
                </a:extLst>
              </a:tr>
              <a:tr h="32948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project team members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or less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to 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10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382025"/>
                  </a:ext>
                </a:extLst>
              </a:tr>
              <a:tr h="46653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subject matter experts required to execute the project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or less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or 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or more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062960"/>
                  </a:ext>
                </a:extLst>
              </a:tr>
              <a:tr h="4814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Project manager experience level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or more projects of similar scope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to 2 projects of similar scope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 prior projects of similar scope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107115"/>
                  </a:ext>
                </a:extLst>
              </a:tr>
              <a:tr h="292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total effort hours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500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500 - 1800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1800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618663"/>
                  </a:ext>
                </a:extLst>
              </a:tr>
              <a:tr h="42645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sites/offices impacted by the project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to 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8114683"/>
                  </a:ext>
                </a:extLst>
              </a:tr>
              <a:tr h="4201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Uniqueness of project's technical requirements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Similar to others in the department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Similar to others, but complex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 and complex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38052"/>
                  </a:ext>
                </a:extLst>
              </a:tr>
              <a:tr h="5502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Impact of noncompliance with applicable laws and regulations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None or minimal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Significant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2909443"/>
                  </a:ext>
                </a:extLst>
              </a:tr>
              <a:tr h="66031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Impact of 12-month project postponement on existing systems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Existing systems can compensate with minimal costs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Existing or new systems can compensate with substantial costs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Existing systems must be curtailed because of the lack of proposed project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073654"/>
                  </a:ext>
                </a:extLst>
              </a:tr>
              <a:tr h="42019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interfaces to existing systems affected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to 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487599"/>
                  </a:ext>
                </a:extLst>
              </a:tr>
              <a:tr h="4319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User requirements definition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Clearly defined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Somewhat defined, but complex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Very vague and complex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1063681"/>
                  </a:ext>
                </a:extLst>
              </a:tr>
              <a:tr h="210099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774629"/>
                  </a:ext>
                </a:extLst>
              </a:tr>
              <a:tr h="210099">
                <a:tc>
                  <a:txBody>
                    <a:bodyPr/>
                    <a:lstStyle/>
                    <a:p>
                      <a:endParaRPr lang="en-US" sz="12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Risk Score: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694" marR="55694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24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9944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7258"/>
            <a:ext cx="10515600" cy="4097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V. Alternative Analysis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189625-0274-45A7-8FF4-D9AD14E0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527801"/>
            <a:ext cx="3581401" cy="304392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6F7F8C-1A90-47DC-BBA5-44728CD18732}"/>
              </a:ext>
            </a:extLst>
          </p:cNvPr>
          <p:cNvSpPr txBox="1"/>
          <p:nvPr/>
        </p:nvSpPr>
        <p:spPr>
          <a:xfrm>
            <a:off x="522514" y="829275"/>
            <a:ext cx="1095973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Justification For Project Selection: </a:t>
            </a:r>
            <a:r>
              <a:rPr lang="en-US" sz="2000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dirty="0">
                <a:solidFill>
                  <a:srgbClr val="FF00FF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Please use the narrative in your business case to  </a:t>
            </a:r>
            <a:r>
              <a:rPr lang="en-US" dirty="0">
                <a:solidFill>
                  <a:srgbClr val="FF00FF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explain why you chose this project over the alternatives. </a:t>
            </a:r>
            <a:r>
              <a:rPr lang="en-US" dirty="0">
                <a:solidFill>
                  <a:srgbClr val="FF00FF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Include research and analysis conducted.]</a:t>
            </a:r>
            <a:endParaRPr lang="en-US" dirty="0">
              <a:solidFill>
                <a:srgbClr val="FF00FF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429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0957"/>
            <a:ext cx="10515600" cy="650875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VII. Objectives, Outcomes, Key Performance Indicators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598FA-5E7F-451F-BCE9-36CFCE484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9982"/>
            <a:ext cx="3581400" cy="368969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A8239E-E897-4614-9437-EFA5220C6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632355"/>
              </p:ext>
            </p:extLst>
          </p:nvPr>
        </p:nvGraphicFramePr>
        <p:xfrm>
          <a:off x="838200" y="1720182"/>
          <a:ext cx="10760242" cy="2439861"/>
        </p:xfrm>
        <a:graphic>
          <a:graphicData uri="http://schemas.openxmlformats.org/drawingml/2006/table">
            <a:tbl>
              <a:tblPr firstRow="1" firstCol="1" bandRow="1"/>
              <a:tblGrid>
                <a:gridCol w="2825922">
                  <a:extLst>
                    <a:ext uri="{9D8B030D-6E8A-4147-A177-3AD203B41FA5}">
                      <a16:colId xmlns:a16="http://schemas.microsoft.com/office/drawing/2014/main" val="1004979723"/>
                    </a:ext>
                  </a:extLst>
                </a:gridCol>
                <a:gridCol w="4564951">
                  <a:extLst>
                    <a:ext uri="{9D8B030D-6E8A-4147-A177-3AD203B41FA5}">
                      <a16:colId xmlns:a16="http://schemas.microsoft.com/office/drawing/2014/main" val="2612177866"/>
                    </a:ext>
                  </a:extLst>
                </a:gridCol>
                <a:gridCol w="3369369">
                  <a:extLst>
                    <a:ext uri="{9D8B030D-6E8A-4147-A177-3AD203B41FA5}">
                      <a16:colId xmlns:a16="http://schemas.microsoft.com/office/drawing/2014/main" val="1077724034"/>
                    </a:ext>
                  </a:extLst>
                </a:gridCol>
              </a:tblGrid>
              <a:tr h="73656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Outcomes/Deliverables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KPIs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(if applicable)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922789"/>
                  </a:ext>
                </a:extLst>
              </a:tr>
              <a:tr h="8439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5477376"/>
                  </a:ext>
                </a:extLst>
              </a:tr>
              <a:tr h="8593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707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468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47" y="76891"/>
            <a:ext cx="11614485" cy="597401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VII. Benefits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31FB-D8C6-48BB-BD0B-7683C273F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402806"/>
            <a:ext cx="3469105" cy="432970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BBA592-94BF-43CD-8F9D-08C6F143F2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188114"/>
              </p:ext>
            </p:extLst>
          </p:nvPr>
        </p:nvGraphicFramePr>
        <p:xfrm>
          <a:off x="1068805" y="1016313"/>
          <a:ext cx="10054390" cy="2935539"/>
        </p:xfrm>
        <a:graphic>
          <a:graphicData uri="http://schemas.openxmlformats.org/drawingml/2006/table">
            <a:tbl>
              <a:tblPr firstRow="1" firstCol="1" bandRow="1"/>
              <a:tblGrid>
                <a:gridCol w="7645526">
                  <a:extLst>
                    <a:ext uri="{9D8B030D-6E8A-4147-A177-3AD203B41FA5}">
                      <a16:colId xmlns:a16="http://schemas.microsoft.com/office/drawing/2014/main" val="3315245593"/>
                    </a:ext>
                  </a:extLst>
                </a:gridCol>
                <a:gridCol w="2408864">
                  <a:extLst>
                    <a:ext uri="{9D8B030D-6E8A-4147-A177-3AD203B41FA5}">
                      <a16:colId xmlns:a16="http://schemas.microsoft.com/office/drawing/2014/main" val="664665927"/>
                    </a:ext>
                  </a:extLst>
                </a:gridCol>
              </a:tblGrid>
              <a:tr h="873230"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Tangible Benefits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Metrics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664369"/>
                  </a:ext>
                </a:extLst>
              </a:tr>
              <a:tr h="1021865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410660"/>
                  </a:ext>
                </a:extLst>
              </a:tr>
              <a:tr h="1040444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86142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D45D3F4-E3EB-42E3-A17E-F8C6715A87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758457"/>
              </p:ext>
            </p:extLst>
          </p:nvPr>
        </p:nvGraphicFramePr>
        <p:xfrm>
          <a:off x="1068805" y="4176276"/>
          <a:ext cx="10054389" cy="1903684"/>
        </p:xfrm>
        <a:graphic>
          <a:graphicData uri="http://schemas.openxmlformats.org/drawingml/2006/table">
            <a:tbl>
              <a:tblPr firstRow="1" firstCol="1" bandRow="1"/>
              <a:tblGrid>
                <a:gridCol w="10054389">
                  <a:extLst>
                    <a:ext uri="{9D8B030D-6E8A-4147-A177-3AD203B41FA5}">
                      <a16:colId xmlns:a16="http://schemas.microsoft.com/office/drawing/2014/main" val="162324628"/>
                    </a:ext>
                  </a:extLst>
                </a:gridCol>
              </a:tblGrid>
              <a:tr h="5662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Intangible Benefits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469311"/>
                  </a:ext>
                </a:extLst>
              </a:tr>
              <a:tr h="6626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166041"/>
                  </a:ext>
                </a:extLst>
              </a:tr>
              <a:tr h="6747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7449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801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B4410-FB47-4D64-98BE-75E3A3035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490"/>
            <a:ext cx="10515600" cy="66157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IX. Total Cost of Ownership </a:t>
            </a:r>
            <a:r>
              <a:rPr lang="en-US" sz="2800" b="1" dirty="0">
                <a:solidFill>
                  <a:srgbClr val="FF00FF"/>
                </a:solidFill>
              </a:rPr>
              <a:t>[Copy table from Full Business Case]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0EFF06-0C0E-4C39-91BC-6BD0F30F0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23944" y="6480175"/>
            <a:ext cx="3068055" cy="365125"/>
          </a:xfrm>
        </p:spPr>
        <p:txBody>
          <a:bodyPr/>
          <a:lstStyle/>
          <a:p>
            <a:fld id="{C47385FE-236B-4B75-81F3-B9A08B08F83C}" type="slidenum">
              <a:rPr lang="en-US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F9F3B3-350A-A93E-081F-CBD04FB27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416" y="690562"/>
            <a:ext cx="8937167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110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Type xmlns="d35b8601-36e4-441e-9726-5b30853b9b01" xsi:nil="true"/>
    <Date_x002f_Time xmlns="d35b8601-36e4-441e-9726-5b30853b9b01" xsi:nil="true"/>
    <Reviewer xmlns="d35b8601-36e4-441e-9726-5b30853b9b01">
      <UserInfo>
        <DisplayName/>
        <AccountId xsi:nil="true"/>
        <AccountType/>
      </UserInfo>
    </Review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8FC5572F8897419D9E2279E4CD6646" ma:contentTypeVersion="13" ma:contentTypeDescription="Create a new document." ma:contentTypeScope="" ma:versionID="5bf5affa7238f9eee66d7dfa7676b966">
  <xsd:schema xmlns:xsd="http://www.w3.org/2001/XMLSchema" xmlns:xs="http://www.w3.org/2001/XMLSchema" xmlns:p="http://schemas.microsoft.com/office/2006/metadata/properties" xmlns:ns2="d35b8601-36e4-441e-9726-5b30853b9b01" xmlns:ns3="973ed161-6721-45aa-9ed6-b0a791dbe9bd" targetNamespace="http://schemas.microsoft.com/office/2006/metadata/properties" ma:root="true" ma:fieldsID="2d097aa6262a55f55d6ff3ff4b0bca02" ns2:_="" ns3:_="">
    <xsd:import namespace="d35b8601-36e4-441e-9726-5b30853b9b01"/>
    <xsd:import namespace="973ed161-6721-45aa-9ed6-b0a791dbe9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Date_x002f_Time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DocumentType" minOccurs="0"/>
                <xsd:element ref="ns2:Review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b8601-36e4-441e-9726-5b30853b9b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_x002f_Time" ma:index="12" nillable="true" ma:displayName="Date/Time" ma:format="DateOnly" ma:indexed="true" ma:internalName="Date_x002f_Time">
      <xsd:simpleType>
        <xsd:restriction base="dms:DateTim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Type" ma:index="19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One Page Business Case"/>
              <xsd:enumeration value="Draft Full Business Case"/>
              <xsd:enumeration value="Final Full Business Case"/>
            </xsd:restriction>
          </xsd:simpleType>
        </xsd:union>
      </xsd:simpleType>
    </xsd:element>
    <xsd:element name="Reviewer" ma:index="20" nillable="true" ma:displayName="Reviewer" ma:format="Dropdown" ma:list="UserInfo" ma:SharePointGroup="0" ma:internalName="Reviewer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3ed161-6721-45aa-9ed6-b0a791dbe9b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1BC373-DEC4-41CB-88E5-2668D98AC7F4}">
  <ds:schemaRefs>
    <ds:schemaRef ds:uri="http://schemas.microsoft.com/office/2006/metadata/properties"/>
    <ds:schemaRef ds:uri="http://schemas.microsoft.com/office/infopath/2007/PartnerControls"/>
    <ds:schemaRef ds:uri="d35b8601-36e4-441e-9726-5b30853b9b01"/>
  </ds:schemaRefs>
</ds:datastoreItem>
</file>

<file path=customXml/itemProps2.xml><?xml version="1.0" encoding="utf-8"?>
<ds:datastoreItem xmlns:ds="http://schemas.openxmlformats.org/officeDocument/2006/customXml" ds:itemID="{FF03F4DB-AC33-492C-9CEF-9AF4362C4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5b8601-36e4-441e-9726-5b30853b9b01"/>
    <ds:schemaRef ds:uri="973ed161-6721-45aa-9ed6-b0a791dbe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03D074-0A87-43AF-87E3-7AD2D195C9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779</Words>
  <Application>Microsoft Office PowerPoint</Application>
  <PresentationFormat>Widescreen</PresentationFormat>
  <Paragraphs>150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Roboto</vt:lpstr>
      <vt:lpstr>Times New Roman</vt:lpstr>
      <vt:lpstr>Office Theme</vt:lpstr>
      <vt:lpstr>[Agency Name] [Proposed Project Name]</vt:lpstr>
      <vt:lpstr>I. Executive Summary</vt:lpstr>
      <vt:lpstr>II. Project Background</vt:lpstr>
      <vt:lpstr>II. Project Background</vt:lpstr>
      <vt:lpstr>III. Risk Assessment for Proposed Solution</vt:lpstr>
      <vt:lpstr>V. Alternative Analysis</vt:lpstr>
      <vt:lpstr>VII. Objectives, Outcomes, Key Performance Indicators</vt:lpstr>
      <vt:lpstr>VII. Benefits</vt:lpstr>
      <vt:lpstr>IX. Total Cost of Ownership [Copy table from Full Business Case]</vt:lpstr>
      <vt:lpstr>X. C2 Funding Request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Project Name</dc:title>
  <dc:creator>Rivera, Diane, DoIT</dc:creator>
  <cp:lastModifiedBy>Dikitolia, David, DoIT</cp:lastModifiedBy>
  <cp:revision>35</cp:revision>
  <dcterms:created xsi:type="dcterms:W3CDTF">2021-06-28T23:39:31Z</dcterms:created>
  <dcterms:modified xsi:type="dcterms:W3CDTF">2026-08-26T16:11:05Z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0x0101005A8FC5572F8897419D9E2279E4CD6646</vt:lpwstr>
  </property>
</Properties>
</file>