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modernComment_125_3B87AEE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26_2966A63E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7820" r:id="rId4"/>
    <p:sldId id="7825" r:id="rId5"/>
    <p:sldId id="283" r:id="rId6"/>
    <p:sldId id="7837" r:id="rId7"/>
    <p:sldId id="7815" r:id="rId8"/>
    <p:sldId id="293" r:id="rId9"/>
    <p:sldId id="294" r:id="rId10"/>
    <p:sldId id="7853" r:id="rId11"/>
    <p:sldId id="7841" r:id="rId12"/>
    <p:sldId id="7843" r:id="rId13"/>
    <p:sldId id="7852" r:id="rId14"/>
    <p:sldId id="275" r:id="rId15"/>
    <p:sldId id="7854" r:id="rId16"/>
    <p:sldId id="7821" r:id="rId17"/>
    <p:sldId id="7822" r:id="rId18"/>
    <p:sldId id="7845" r:id="rId19"/>
    <p:sldId id="7846" r:id="rId20"/>
    <p:sldId id="7847" r:id="rId21"/>
    <p:sldId id="7848" r:id="rId22"/>
    <p:sldId id="7849" r:id="rId23"/>
    <p:sldId id="7850" r:id="rId24"/>
    <p:sldId id="7824" r:id="rId2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modernComment_125_3B87AE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58EFF1-7743-4EE5-9C6E-DA8263422436}" authorId="{D0B129F0-75C4-5C02-0110-8F9ADC8C2CC1}" created="2022-08-29T17:28:23.9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89264219" sldId="263"/>
      <ac:graphicFrameMk id="4" creationId="{1CB6D77F-49CC-A087-A15D-FF8815528733}"/>
      <dc:dgmMk xmlns:dc="http://schemas.microsoft.com/office/drawing/2013/diagram/command"/>
      <dc:nodeMk xmlns:dc="http://schemas.microsoft.com/office/drawing/2013/diagram/command" id="{7DAA706A-7E8C-4785-9ADC-DFFD744D28DA}"/>
      <ac:txMk cp="0" len="79">
        <ac:context len="80" hash="3941897644"/>
      </ac:txMk>
    </ac:txMkLst>
    <p188:pos x="7217122" y="3577798"/>
    <p188:txBody>
      <a:bodyPr/>
      <a:lstStyle/>
      <a:p>
        <a:r>
          <a:rPr lang="en-US"/>
          <a:t>Maybe change this line to 'On track for September 30th submission, NTIA review and awards mid-Spring 2023.</a:t>
        </a:r>
      </a:p>
    </p188:txBody>
  </p188:cm>
  <p188:cm id="{38BB6CA6-798E-455B-B0D6-21C6F5CCC868}" authorId="{D0B129F0-75C4-5C02-0110-8F9ADC8C2CC1}" created="2022-08-29T17:28:46.1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89264219" sldId="263"/>
      <ac:graphicFrameMk id="4" creationId="{1CB6D77F-49CC-A087-A15D-FF8815528733}"/>
      <dc:dgmMk xmlns:dc="http://schemas.microsoft.com/office/drawing/2013/diagram/command"/>
      <dc:nodeMk xmlns:dc="http://schemas.microsoft.com/office/drawing/2013/diagram/command" id="{CE6F6A40-444C-2148-A4C0-170CA431222E}"/>
      <ac:txMk cp="0" len="34">
        <ac:context len="35" hash="352203533"/>
      </ac:txMk>
    </ac:txMkLst>
    <p188:pos x="4184211" y="3776974"/>
    <p188:txBody>
      <a:bodyPr/>
      <a:lstStyle/>
      <a:p>
        <a:r>
          <a:rPr lang="en-US"/>
          <a:t>If you use the line above, delete this line</a:t>
        </a:r>
      </a:p>
    </p188:txBody>
  </p188:cm>
</p188:cmLst>
</file>

<file path=ppt/comments/modernComment_126_2966A6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AEFB07-310A-4452-9941-EE357516A13C}" authorId="{D0B129F0-75C4-5C02-0110-8F9ADC8C2CC1}" created="2022-08-29T17:30:49.1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34093388" sldId="264"/>
      <ac:graphicFrameMk id="4" creationId="{1CB6D77F-49CC-A087-A15D-FF8815528733}"/>
      <dc:dgmMk xmlns:dc="http://schemas.microsoft.com/office/drawing/2013/diagram/command"/>
      <dc:nodeMk xmlns:dc="http://schemas.microsoft.com/office/drawing/2013/diagram/command" id="{FAFDE778-CEEB-4903-B402-B17EAAB39EB9}"/>
      <ac:txMk cp="18" len="43">
        <ac:context len="62" hash="2685667546"/>
      </ac:txMk>
    </ac:txMkLst>
    <p188:pos x="5886262" y="445299"/>
    <p188:txBody>
      <a:bodyPr/>
      <a:lstStyle/>
      <a:p>
        <a:r>
          <a:rPr lang="en-US"/>
          <a:t>Add target month for completion?</a:t>
        </a:r>
      </a:p>
    </p188:txBody>
  </p188:cm>
  <p188:cm id="{03E29D1E-FE40-4EE8-B998-37D0C9D163BC}" authorId="{D0B129F0-75C4-5C02-0110-8F9ADC8C2CC1}" created="2022-08-29T17:31:18.4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34093388" sldId="264"/>
      <ac:graphicFrameMk id="4" creationId="{1CB6D77F-49CC-A087-A15D-FF8815528733}"/>
      <dc:dgmMk xmlns:dc="http://schemas.microsoft.com/office/drawing/2013/diagram/command"/>
      <dc:nodeMk xmlns:dc="http://schemas.microsoft.com/office/drawing/2013/diagram/command" id="{2EC865BE-8AB3-7140-BFA3-83C94FF6E236}"/>
      <ac:txMk cp="1" len="30">
        <ac:context len="69" hash="3690324730"/>
      </ac:txMk>
    </ac:txMkLst>
    <p188:pos x="3405613" y="1558875"/>
    <p188:txBody>
      <a:bodyPr/>
      <a:lstStyle/>
      <a:p>
        <a:r>
          <a:rPr lang="en-US"/>
          <a:t>Launched </a:t>
        </a:r>
      </a:p>
    </p188:txBody>
  </p188:cm>
  <p188:cm id="{B1FFA224-DF57-45E4-9482-565FCAF4BCCD}" authorId="{D0B129F0-75C4-5C02-0110-8F9ADC8C2CC1}" created="2022-08-29T17:32:01.84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34093388" sldId="264"/>
      <ac:graphicFrameMk id="4" creationId="{1CB6D77F-49CC-A087-A15D-FF8815528733}"/>
      <dc:dgmMk xmlns:dc="http://schemas.microsoft.com/office/drawing/2013/diagram/command"/>
      <dc:nodeMk xmlns:dc="http://schemas.microsoft.com/office/drawing/2013/diagram/command" id="{3E5E8004-9A52-431D-A07E-3F066C16AB9A}"/>
      <ac:txMk cp="4" len="12">
        <ac:context len="47" hash="1916851017"/>
      </ac:txMk>
    </ac:txMkLst>
    <p188:pos x="2445946" y="3795081"/>
    <p188:txBody>
      <a:bodyPr/>
      <a:lstStyle/>
      <a:p>
        <a:r>
          <a:rPr lang="en-US"/>
          <a:t>Put in your notes section which awardees, that you have it at your fingertips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3B5A1-F376-42B9-97C8-BFBD7844180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176B1-1DFB-4E72-BF2F-76D5955D81D6}">
      <dgm:prSet phldrT="[Text]" custT="1"/>
      <dgm:spPr/>
      <dgm:t>
        <a:bodyPr/>
        <a:lstStyle/>
        <a:p>
          <a:r>
            <a:rPr lang="en-US" sz="1600" b="1" dirty="0"/>
            <a:t>NTIA Digital Equity Funds</a:t>
          </a:r>
        </a:p>
      </dgm:t>
    </dgm:pt>
    <dgm:pt modelId="{E140AAE0-4522-4495-9B4E-4B9729C23D1F}" type="parTrans" cxnId="{4F0EA73B-6251-4747-B448-BE7E413AA017}">
      <dgm:prSet/>
      <dgm:spPr/>
      <dgm:t>
        <a:bodyPr/>
        <a:lstStyle/>
        <a:p>
          <a:endParaRPr lang="en-US"/>
        </a:p>
      </dgm:t>
    </dgm:pt>
    <dgm:pt modelId="{4CAC2017-EDC3-4121-A857-F9427BEDAE52}" type="sibTrans" cxnId="{4F0EA73B-6251-4747-B448-BE7E413AA017}">
      <dgm:prSet/>
      <dgm:spPr/>
      <dgm:t>
        <a:bodyPr/>
        <a:lstStyle/>
        <a:p>
          <a:endParaRPr lang="en-US"/>
        </a:p>
      </dgm:t>
    </dgm:pt>
    <dgm:pt modelId="{CE75B69C-42BE-44A2-ACFC-FBCD13765F4C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200" b="1" kern="1200" dirty="0"/>
            <a:t>Submitted plan </a:t>
          </a:r>
          <a:r>
            <a:rPr lang="en-US" sz="1200" b="1" u="sng" kern="1200" dirty="0"/>
            <a:t>July 12</a:t>
          </a:r>
          <a:r>
            <a:rPr lang="en-US" sz="1200" b="1" kern="1200" dirty="0"/>
            <a:t>. Releases $740K Planning Funds</a:t>
          </a:r>
        </a:p>
      </dgm:t>
    </dgm:pt>
    <dgm:pt modelId="{2F58C887-7C5D-4023-912C-3111EF66BD48}" type="parTrans" cxnId="{27CE1AAA-D07D-43EE-9739-91BD287EBEB1}">
      <dgm:prSet/>
      <dgm:spPr/>
      <dgm:t>
        <a:bodyPr/>
        <a:lstStyle/>
        <a:p>
          <a:endParaRPr lang="en-US"/>
        </a:p>
      </dgm:t>
    </dgm:pt>
    <dgm:pt modelId="{2F4AA431-3313-4ACC-BA73-641507D7A0F6}" type="sibTrans" cxnId="{27CE1AAA-D07D-43EE-9739-91BD287EBEB1}">
      <dgm:prSet/>
      <dgm:spPr/>
      <dgm:t>
        <a:bodyPr/>
        <a:lstStyle/>
        <a:p>
          <a:endParaRPr lang="en-US"/>
        </a:p>
      </dgm:t>
    </dgm:pt>
    <dgm:pt modelId="{3FCE8CB3-47C3-433D-A32A-759573DBA880}">
      <dgm:prSet phldrT="[Text]" custT="1"/>
      <dgm:spPr/>
      <dgm:t>
        <a:bodyPr/>
        <a:lstStyle/>
        <a:p>
          <a:r>
            <a:rPr lang="en-US" sz="1600" b="1" dirty="0"/>
            <a:t>NTIA BEAD </a:t>
          </a:r>
        </a:p>
        <a:p>
          <a:r>
            <a:rPr lang="en-US" sz="1600" b="1" dirty="0"/>
            <a:t>Funds</a:t>
          </a:r>
        </a:p>
      </dgm:t>
    </dgm:pt>
    <dgm:pt modelId="{75CDF126-3D4C-4847-9321-6987AC2A20CD}" type="parTrans" cxnId="{B49C0AF2-CEB0-413A-A4D2-48DC2CE8C6E9}">
      <dgm:prSet/>
      <dgm:spPr/>
      <dgm:t>
        <a:bodyPr/>
        <a:lstStyle/>
        <a:p>
          <a:endParaRPr lang="en-US"/>
        </a:p>
      </dgm:t>
    </dgm:pt>
    <dgm:pt modelId="{0C49B0A9-FA62-4FAF-83CE-8706FF6472B5}" type="sibTrans" cxnId="{B49C0AF2-CEB0-413A-A4D2-48DC2CE8C6E9}">
      <dgm:prSet/>
      <dgm:spPr/>
      <dgm:t>
        <a:bodyPr/>
        <a:lstStyle/>
        <a:p>
          <a:endParaRPr lang="en-US"/>
        </a:p>
      </dgm:t>
    </dgm:pt>
    <dgm:pt modelId="{AB94310C-41D8-4863-A8FB-33B2478E0B7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Submitted GOV Letter of Intent (LOI) July 18. </a:t>
          </a:r>
        </a:p>
      </dgm:t>
    </dgm:pt>
    <dgm:pt modelId="{B4C3101C-91BA-4E02-944F-29DFC6068482}" type="parTrans" cxnId="{436862FF-C96F-41E4-A3A9-9F7379D1828D}">
      <dgm:prSet/>
      <dgm:spPr/>
      <dgm:t>
        <a:bodyPr/>
        <a:lstStyle/>
        <a:p>
          <a:endParaRPr lang="en-US"/>
        </a:p>
      </dgm:t>
    </dgm:pt>
    <dgm:pt modelId="{3EF9761F-09E0-4097-A5BA-38579C667DDE}" type="sibTrans" cxnId="{436862FF-C96F-41E4-A3A9-9F7379D1828D}">
      <dgm:prSet/>
      <dgm:spPr/>
      <dgm:t>
        <a:bodyPr/>
        <a:lstStyle/>
        <a:p>
          <a:endParaRPr lang="en-US"/>
        </a:p>
      </dgm:t>
    </dgm:pt>
    <dgm:pt modelId="{2680A55E-89DA-498D-8BD9-DFB9FE70FC2E}">
      <dgm:prSet phldrT="[Text]" custT="1"/>
      <dgm:spPr/>
      <dgm:t>
        <a:bodyPr/>
        <a:lstStyle/>
        <a:p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 Last Mile 2024+</a:t>
          </a:r>
        </a:p>
      </dgm:t>
    </dgm:pt>
    <dgm:pt modelId="{40633385-1ED9-4C98-A938-35AD7F7B2CB6}" type="parTrans" cxnId="{CED81277-4C8F-4812-966A-FB8B174F40D5}">
      <dgm:prSet/>
      <dgm:spPr/>
      <dgm:t>
        <a:bodyPr/>
        <a:lstStyle/>
        <a:p>
          <a:endParaRPr lang="en-US"/>
        </a:p>
      </dgm:t>
    </dgm:pt>
    <dgm:pt modelId="{6B1B63AC-CB54-421D-8B7E-D11CC259AE9E}" type="sibTrans" cxnId="{CED81277-4C8F-4812-966A-FB8B174F40D5}">
      <dgm:prSet/>
      <dgm:spPr/>
      <dgm:t>
        <a:bodyPr/>
        <a:lstStyle/>
        <a:p>
          <a:endParaRPr lang="en-US"/>
        </a:p>
      </dgm:t>
    </dgm:pt>
    <dgm:pt modelId="{8C445D08-328E-416E-8FB3-82F3ADCCAD11}">
      <dgm:prSet phldrT="[Text]" custT="1"/>
      <dgm:spPr/>
      <dgm:t>
        <a:bodyPr/>
        <a:lstStyle/>
        <a:p>
          <a:r>
            <a:rPr lang="en-US" sz="1600" b="1" dirty="0"/>
            <a:t>NTIA MM Funds</a:t>
          </a:r>
        </a:p>
      </dgm:t>
    </dgm:pt>
    <dgm:pt modelId="{D6419C2B-1020-4DAF-BFCE-E8E7284C391B}" type="parTrans" cxnId="{01E9E38E-2B7F-45E9-8B7E-C0CFC6537B2A}">
      <dgm:prSet/>
      <dgm:spPr/>
      <dgm:t>
        <a:bodyPr/>
        <a:lstStyle/>
        <a:p>
          <a:endParaRPr lang="en-US"/>
        </a:p>
      </dgm:t>
    </dgm:pt>
    <dgm:pt modelId="{41DD1419-6840-4624-BC4F-60B795512DC7}" type="sibTrans" cxnId="{01E9E38E-2B7F-45E9-8B7E-C0CFC6537B2A}">
      <dgm:prSet/>
      <dgm:spPr/>
      <dgm:t>
        <a:bodyPr/>
        <a:lstStyle/>
        <a:p>
          <a:endParaRPr lang="en-US"/>
        </a:p>
      </dgm:t>
    </dgm:pt>
    <dgm:pt modelId="{80C4BBDC-3AAE-475B-80C5-14BEB3EC7ED2}">
      <dgm:prSet phldrT="[Text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Architecting State-Coordinated Statewide MM Plan. ISP or ISP coalitions may submit independently.   </a:t>
          </a:r>
        </a:p>
      </dgm:t>
    </dgm:pt>
    <dgm:pt modelId="{5DF7AAE0-F50F-4D86-80A8-F9D640550081}" type="parTrans" cxnId="{065CDA72-8F46-4BA2-9AF6-C2ED915A82A2}">
      <dgm:prSet/>
      <dgm:spPr/>
      <dgm:t>
        <a:bodyPr/>
        <a:lstStyle/>
        <a:p>
          <a:endParaRPr lang="en-US"/>
        </a:p>
      </dgm:t>
    </dgm:pt>
    <dgm:pt modelId="{3983087F-3FC3-4D2D-9139-B2EF2AC15905}" type="sibTrans" cxnId="{065CDA72-8F46-4BA2-9AF6-C2ED915A82A2}">
      <dgm:prSet/>
      <dgm:spPr/>
      <dgm:t>
        <a:bodyPr/>
        <a:lstStyle/>
        <a:p>
          <a:endParaRPr lang="en-US"/>
        </a:p>
      </dgm:t>
    </dgm:pt>
    <dgm:pt modelId="{E463AA2B-6CCB-4260-85E1-66D5111E625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kern="1200" dirty="0"/>
            <a:t>Submit detailed plan </a:t>
          </a:r>
          <a:r>
            <a:rPr lang="en-US" sz="1200" b="1" u="sng" kern="1200" dirty="0"/>
            <a:t>October 01 2023</a:t>
          </a:r>
          <a:r>
            <a:rPr lang="en-US" sz="1200" b="1" kern="1200" dirty="0"/>
            <a:t>. Releases DE implementation funds</a:t>
          </a:r>
        </a:p>
      </dgm:t>
    </dgm:pt>
    <dgm:pt modelId="{602B54B6-D3B4-4152-8BA4-D0C4ADD01D00}" type="parTrans" cxnId="{14CBEB91-9E76-4A1F-903E-032630CA2A1F}">
      <dgm:prSet/>
      <dgm:spPr/>
      <dgm:t>
        <a:bodyPr/>
        <a:lstStyle/>
        <a:p>
          <a:endParaRPr lang="en-US"/>
        </a:p>
      </dgm:t>
    </dgm:pt>
    <dgm:pt modelId="{29503BF3-2462-4E83-886F-8FD1D7D5DC30}" type="sibTrans" cxnId="{14CBEB91-9E76-4A1F-903E-032630CA2A1F}">
      <dgm:prSet/>
      <dgm:spPr/>
      <dgm:t>
        <a:bodyPr/>
        <a:lstStyle/>
        <a:p>
          <a:endParaRPr lang="en-US"/>
        </a:p>
      </dgm:t>
    </dgm:pt>
    <dgm:pt modelId="{A2183B71-6024-49A0-B9B9-CA06899A8E22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200" b="1" kern="1200" dirty="0"/>
            <a:t>Engaged SME contractors for community + tribal outreach and Digital Equity (DE) Planning</a:t>
          </a:r>
        </a:p>
      </dgm:t>
    </dgm:pt>
    <dgm:pt modelId="{813C60DA-E72C-48EA-8CAC-6879C512F1C6}" type="parTrans" cxnId="{5900FA17-29DA-4B37-9930-8F04C0E883C2}">
      <dgm:prSet/>
      <dgm:spPr/>
      <dgm:t>
        <a:bodyPr/>
        <a:lstStyle/>
        <a:p>
          <a:endParaRPr lang="en-US"/>
        </a:p>
      </dgm:t>
    </dgm:pt>
    <dgm:pt modelId="{A6FBD326-3F36-460D-866A-ACA467759CAF}" type="sibTrans" cxnId="{5900FA17-29DA-4B37-9930-8F04C0E883C2}">
      <dgm:prSet/>
      <dgm:spPr/>
      <dgm:t>
        <a:bodyPr/>
        <a:lstStyle/>
        <a:p>
          <a:endParaRPr lang="en-US"/>
        </a:p>
      </dgm:t>
    </dgm:pt>
    <dgm:pt modelId="{B4D95035-F69D-409C-96FE-6924A7FF27E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kern="1200" dirty="0"/>
            <a:t>Implement DE Plan October 2023 - 2025</a:t>
          </a:r>
        </a:p>
      </dgm:t>
    </dgm:pt>
    <dgm:pt modelId="{C7B2EE8B-105D-477C-BBD9-62CF157870A6}" type="parTrans" cxnId="{52173D38-7EF8-4944-8157-3AA145BF6AB1}">
      <dgm:prSet/>
      <dgm:spPr/>
      <dgm:t>
        <a:bodyPr/>
        <a:lstStyle/>
        <a:p>
          <a:endParaRPr lang="en-US"/>
        </a:p>
      </dgm:t>
    </dgm:pt>
    <dgm:pt modelId="{FF2B3C83-A8A5-4E9E-AA88-9A4B31902FB8}" type="sibTrans" cxnId="{52173D38-7EF8-4944-8157-3AA145BF6AB1}">
      <dgm:prSet/>
      <dgm:spPr/>
      <dgm:t>
        <a:bodyPr/>
        <a:lstStyle/>
        <a:p>
          <a:endParaRPr lang="en-US"/>
        </a:p>
      </dgm:t>
    </dgm:pt>
    <dgm:pt modelId="{DF9C79B6-DDBA-45A4-BD3D-8C048670746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Submitted plan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August 15</a:t>
          </a: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. Releases $5M planning funds</a:t>
          </a:r>
        </a:p>
      </dgm:t>
    </dgm:pt>
    <dgm:pt modelId="{E4852983-D0A7-4A2E-ADE1-472B2D5FFC95}" type="parTrans" cxnId="{CAA19333-29F9-42CD-B500-63409071511C}">
      <dgm:prSet/>
      <dgm:spPr/>
      <dgm:t>
        <a:bodyPr/>
        <a:lstStyle/>
        <a:p>
          <a:endParaRPr lang="en-US"/>
        </a:p>
      </dgm:t>
    </dgm:pt>
    <dgm:pt modelId="{1E539C91-2F60-46BC-BB83-0C3AF6856000}" type="sibTrans" cxnId="{CAA19333-29F9-42CD-B500-63409071511C}">
      <dgm:prSet/>
      <dgm:spPr/>
      <dgm:t>
        <a:bodyPr/>
        <a:lstStyle/>
        <a:p>
          <a:endParaRPr lang="en-US"/>
        </a:p>
      </dgm:t>
    </dgm:pt>
    <dgm:pt modelId="{B7B66336-C0C9-4D4F-B410-632DB714EA4C}">
      <dgm:prSet custT="1"/>
      <dgm:spPr/>
      <dgm:t>
        <a:bodyPr/>
        <a:lstStyle/>
        <a:p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 detailed plan May 2023. Releases broadband infrastructure funds</a:t>
          </a:r>
        </a:p>
      </dgm:t>
    </dgm:pt>
    <dgm:pt modelId="{0DF4A5F9-A355-4BCB-B11E-2F90233C6538}" type="parTrans" cxnId="{B054C8E3-F81F-48F2-8E62-83E631FA9C25}">
      <dgm:prSet/>
      <dgm:spPr/>
      <dgm:t>
        <a:bodyPr/>
        <a:lstStyle/>
        <a:p>
          <a:endParaRPr lang="en-US"/>
        </a:p>
      </dgm:t>
    </dgm:pt>
    <dgm:pt modelId="{A9BB26F6-9489-48F4-9ED1-A33125EAAF40}" type="sibTrans" cxnId="{B054C8E3-F81F-48F2-8E62-83E631FA9C25}">
      <dgm:prSet/>
      <dgm:spPr/>
      <dgm:t>
        <a:bodyPr/>
        <a:lstStyle/>
        <a:p>
          <a:endParaRPr lang="en-US"/>
        </a:p>
      </dgm:t>
    </dgm:pt>
    <dgm:pt modelId="{AA52F8EC-958E-4B06-869E-4F88421B8596}">
      <dgm:prSet custT="1"/>
      <dgm:spPr/>
      <dgm:t>
        <a:bodyPr/>
        <a:lstStyle/>
        <a:p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Award grants when funding released</a:t>
          </a:r>
        </a:p>
      </dgm:t>
    </dgm:pt>
    <dgm:pt modelId="{539A3CC7-BF34-4786-81FA-8520E89FA032}" type="parTrans" cxnId="{9262488C-D14E-41A4-B1E8-ACAA55A35A0E}">
      <dgm:prSet/>
      <dgm:spPr/>
      <dgm:t>
        <a:bodyPr/>
        <a:lstStyle/>
        <a:p>
          <a:endParaRPr lang="en-US"/>
        </a:p>
      </dgm:t>
    </dgm:pt>
    <dgm:pt modelId="{D12842FB-3791-4880-B762-5AFE7321CD50}" type="sibTrans" cxnId="{9262488C-D14E-41A4-B1E8-ACAA55A35A0E}">
      <dgm:prSet/>
      <dgm:spPr/>
      <dgm:t>
        <a:bodyPr/>
        <a:lstStyle/>
        <a:p>
          <a:endParaRPr lang="en-US"/>
        </a:p>
      </dgm:t>
    </dgm:pt>
    <dgm:pt modelId="{19A44A8E-A714-4D83-890C-0E0710222EA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Outreach and detailed planning September 2022 - September 2023</a:t>
          </a:r>
        </a:p>
      </dgm:t>
    </dgm:pt>
    <dgm:pt modelId="{9999C7FA-02D8-4FBC-A8F6-27878C13B3DD}" type="parTrans" cxnId="{DA502221-F8FE-4A89-B648-F70E7142C168}">
      <dgm:prSet/>
      <dgm:spPr/>
      <dgm:t>
        <a:bodyPr/>
        <a:lstStyle/>
        <a:p>
          <a:endParaRPr lang="en-US"/>
        </a:p>
      </dgm:t>
    </dgm:pt>
    <dgm:pt modelId="{A9644905-59DE-4E24-BA07-64528F418331}" type="sibTrans" cxnId="{DA502221-F8FE-4A89-B648-F70E7142C168}">
      <dgm:prSet/>
      <dgm:spPr/>
      <dgm:t>
        <a:bodyPr/>
        <a:lstStyle/>
        <a:p>
          <a:endParaRPr lang="en-US"/>
        </a:p>
      </dgm:t>
    </dgm:pt>
    <dgm:pt modelId="{7DAA706A-7E8C-4785-9ADC-DFFD744D28DA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On track for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September 30 </a:t>
          </a: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submittal. Releases middle mile infrastructure funds.</a:t>
          </a:r>
        </a:p>
      </dgm:t>
    </dgm:pt>
    <dgm:pt modelId="{A1870C88-EC56-4DA3-8662-FF16CE4EE7EE}" type="parTrans" cxnId="{7688DB25-F197-415F-BF79-91F60C34B6FA}">
      <dgm:prSet/>
      <dgm:spPr/>
      <dgm:t>
        <a:bodyPr/>
        <a:lstStyle/>
        <a:p>
          <a:endParaRPr lang="en-US"/>
        </a:p>
      </dgm:t>
    </dgm:pt>
    <dgm:pt modelId="{B858EB55-184D-44A3-B28B-3D8E2C0E79DC}" type="sibTrans" cxnId="{7688DB25-F197-415F-BF79-91F60C34B6FA}">
      <dgm:prSet/>
      <dgm:spPr/>
      <dgm:t>
        <a:bodyPr/>
        <a:lstStyle/>
        <a:p>
          <a:endParaRPr lang="en-US"/>
        </a:p>
      </dgm:t>
    </dgm:pt>
    <dgm:pt modelId="{A5F368D4-A3B7-47E2-A84B-AE5F060D7690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 Middle Mile 2023+</a:t>
          </a:r>
        </a:p>
      </dgm:t>
    </dgm:pt>
    <dgm:pt modelId="{49D4022C-3928-4EDE-AA01-1035F7780533}" type="parTrans" cxnId="{5C69AF1C-3940-4719-8EE5-3B8784D54E60}">
      <dgm:prSet/>
      <dgm:spPr/>
      <dgm:t>
        <a:bodyPr/>
        <a:lstStyle/>
        <a:p>
          <a:endParaRPr lang="en-US"/>
        </a:p>
      </dgm:t>
    </dgm:pt>
    <dgm:pt modelId="{3F240C94-3FF1-4ABE-A4D3-3A535B515F43}" type="sibTrans" cxnId="{5C69AF1C-3940-4719-8EE5-3B8784D54E60}">
      <dgm:prSet/>
      <dgm:spPr/>
      <dgm:t>
        <a:bodyPr/>
        <a:lstStyle/>
        <a:p>
          <a:endParaRPr lang="en-US"/>
        </a:p>
      </dgm:t>
    </dgm:pt>
    <dgm:pt modelId="{CE6F6A40-444C-2148-A4C0-170CA431222E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Award Grants when funding released</a:t>
          </a:r>
        </a:p>
      </dgm:t>
    </dgm:pt>
    <dgm:pt modelId="{53C18AB2-13E3-8948-BB41-80A76426094E}" type="parTrans" cxnId="{A8E6A283-DBBA-D444-BA57-2BE116F0629B}">
      <dgm:prSet/>
      <dgm:spPr/>
      <dgm:t>
        <a:bodyPr/>
        <a:lstStyle/>
        <a:p>
          <a:endParaRPr lang="en-US"/>
        </a:p>
      </dgm:t>
    </dgm:pt>
    <dgm:pt modelId="{4FA422EA-2254-D64A-BFB5-1DAE1BA73C0F}" type="sibTrans" cxnId="{A8E6A283-DBBA-D444-BA57-2BE116F0629B}">
      <dgm:prSet/>
      <dgm:spPr/>
      <dgm:t>
        <a:bodyPr/>
        <a:lstStyle/>
        <a:p>
          <a:endParaRPr lang="en-US"/>
        </a:p>
      </dgm:t>
    </dgm:pt>
    <dgm:pt modelId="{EB25E0A0-F1EB-46E5-B35E-A54C494DBFB7}" type="pres">
      <dgm:prSet presAssocID="{1263B5A1-F376-42B9-97C8-BFBD78441804}" presName="linearFlow" presStyleCnt="0">
        <dgm:presLayoutVars>
          <dgm:dir/>
          <dgm:animLvl val="lvl"/>
          <dgm:resizeHandles val="exact"/>
        </dgm:presLayoutVars>
      </dgm:prSet>
      <dgm:spPr/>
    </dgm:pt>
    <dgm:pt modelId="{7EAD1CDE-055F-43A1-81CA-60D921687B8B}" type="pres">
      <dgm:prSet presAssocID="{955176B1-1DFB-4E72-BF2F-76D5955D81D6}" presName="composite" presStyleCnt="0"/>
      <dgm:spPr/>
    </dgm:pt>
    <dgm:pt modelId="{E26C4C1F-9E14-4675-AE12-859CA72FA980}" type="pres">
      <dgm:prSet presAssocID="{955176B1-1DFB-4E72-BF2F-76D5955D81D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3FF5B5-9209-442D-A118-55A4857F8FC3}" type="pres">
      <dgm:prSet presAssocID="{955176B1-1DFB-4E72-BF2F-76D5955D81D6}" presName="descendantText" presStyleLbl="alignAcc1" presStyleIdx="0" presStyleCnt="3">
        <dgm:presLayoutVars>
          <dgm:bulletEnabled val="1"/>
        </dgm:presLayoutVars>
      </dgm:prSet>
      <dgm:spPr/>
    </dgm:pt>
    <dgm:pt modelId="{AF790441-29B1-4EF4-B5A9-CC37B0FCDFEA}" type="pres">
      <dgm:prSet presAssocID="{4CAC2017-EDC3-4121-A857-F9427BEDAE52}" presName="sp" presStyleCnt="0"/>
      <dgm:spPr/>
    </dgm:pt>
    <dgm:pt modelId="{3027DE0F-A34C-4DF7-8BE1-4B6B333A1F95}" type="pres">
      <dgm:prSet presAssocID="{3FCE8CB3-47C3-433D-A32A-759573DBA880}" presName="composite" presStyleCnt="0"/>
      <dgm:spPr/>
    </dgm:pt>
    <dgm:pt modelId="{0C51D8CE-D0F2-4AD3-A54A-14F5E4F00EEA}" type="pres">
      <dgm:prSet presAssocID="{3FCE8CB3-47C3-433D-A32A-759573DBA88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4E4B46E-3B2A-4B83-83A0-8E353ECB3F23}" type="pres">
      <dgm:prSet presAssocID="{3FCE8CB3-47C3-433D-A32A-759573DBA880}" presName="descendantText" presStyleLbl="alignAcc1" presStyleIdx="1" presStyleCnt="3" custLinFactNeighborX="0" custLinFactNeighborY="1151">
        <dgm:presLayoutVars>
          <dgm:bulletEnabled val="1"/>
        </dgm:presLayoutVars>
      </dgm:prSet>
      <dgm:spPr/>
    </dgm:pt>
    <dgm:pt modelId="{751871A7-5FA1-49E4-97C0-66F14599CD72}" type="pres">
      <dgm:prSet presAssocID="{0C49B0A9-FA62-4FAF-83CE-8706FF6472B5}" presName="sp" presStyleCnt="0"/>
      <dgm:spPr/>
    </dgm:pt>
    <dgm:pt modelId="{7CAF753D-4BE4-4D21-AA1A-1E794F3107D5}" type="pres">
      <dgm:prSet presAssocID="{8C445D08-328E-416E-8FB3-82F3ADCCAD11}" presName="composite" presStyleCnt="0"/>
      <dgm:spPr/>
    </dgm:pt>
    <dgm:pt modelId="{829D1E82-C536-4B0A-8EE2-FD7742EC9DC4}" type="pres">
      <dgm:prSet presAssocID="{8C445D08-328E-416E-8FB3-82F3ADCCAD11}" presName="parentText" presStyleLbl="alignNode1" presStyleIdx="2" presStyleCnt="3" custLinFactNeighborY="-1155">
        <dgm:presLayoutVars>
          <dgm:chMax val="1"/>
          <dgm:bulletEnabled val="1"/>
        </dgm:presLayoutVars>
      </dgm:prSet>
      <dgm:spPr/>
    </dgm:pt>
    <dgm:pt modelId="{6C8CE6C2-9CDC-4E59-A545-D1C94EABFF1C}" type="pres">
      <dgm:prSet presAssocID="{8C445D08-328E-416E-8FB3-82F3ADCCAD11}" presName="descendantText" presStyleLbl="alignAcc1" presStyleIdx="2" presStyleCnt="3" custLinFactNeighborX="423" custLinFactNeighborY="5027">
        <dgm:presLayoutVars>
          <dgm:bulletEnabled val="1"/>
        </dgm:presLayoutVars>
      </dgm:prSet>
      <dgm:spPr/>
    </dgm:pt>
  </dgm:ptLst>
  <dgm:cxnLst>
    <dgm:cxn modelId="{87427704-FA01-4C28-9DED-66CC447A8EC2}" type="presOf" srcId="{8C445D08-328E-416E-8FB3-82F3ADCCAD11}" destId="{829D1E82-C536-4B0A-8EE2-FD7742EC9DC4}" srcOrd="0" destOrd="0" presId="urn:microsoft.com/office/officeart/2005/8/layout/chevron2"/>
    <dgm:cxn modelId="{5900FA17-29DA-4B37-9930-8F04C0E883C2}" srcId="{955176B1-1DFB-4E72-BF2F-76D5955D81D6}" destId="{A2183B71-6024-49A0-B9B9-CA06899A8E22}" srcOrd="1" destOrd="0" parTransId="{813C60DA-E72C-48EA-8CAC-6879C512F1C6}" sibTransId="{A6FBD326-3F36-460D-866A-ACA467759CAF}"/>
    <dgm:cxn modelId="{5C69AF1C-3940-4719-8EE5-3B8784D54E60}" srcId="{8C445D08-328E-416E-8FB3-82F3ADCCAD11}" destId="{A5F368D4-A3B7-47E2-A84B-AE5F060D7690}" srcOrd="3" destOrd="0" parTransId="{49D4022C-3928-4EDE-AA01-1035F7780533}" sibTransId="{3F240C94-3FF1-4ABE-A4D3-3A535B515F43}"/>
    <dgm:cxn modelId="{DA502221-F8FE-4A89-B648-F70E7142C168}" srcId="{955176B1-1DFB-4E72-BF2F-76D5955D81D6}" destId="{19A44A8E-A714-4D83-890C-0E0710222EAD}" srcOrd="2" destOrd="0" parTransId="{9999C7FA-02D8-4FBC-A8F6-27878C13B3DD}" sibTransId="{A9644905-59DE-4E24-BA07-64528F418331}"/>
    <dgm:cxn modelId="{7688DB25-F197-415F-BF79-91F60C34B6FA}" srcId="{8C445D08-328E-416E-8FB3-82F3ADCCAD11}" destId="{7DAA706A-7E8C-4785-9ADC-DFFD744D28DA}" srcOrd="1" destOrd="0" parTransId="{A1870C88-EC56-4DA3-8662-FF16CE4EE7EE}" sibTransId="{B858EB55-184D-44A3-B28B-3D8E2C0E79DC}"/>
    <dgm:cxn modelId="{53786733-653A-408B-9A9B-6984D2B82AAF}" type="presOf" srcId="{2680A55E-89DA-498D-8BD9-DFB9FE70FC2E}" destId="{C4E4B46E-3B2A-4B83-83A0-8E353ECB3F23}" srcOrd="0" destOrd="4" presId="urn:microsoft.com/office/officeart/2005/8/layout/chevron2"/>
    <dgm:cxn modelId="{CAA19333-29F9-42CD-B500-63409071511C}" srcId="{3FCE8CB3-47C3-433D-A32A-759573DBA880}" destId="{DF9C79B6-DDBA-45A4-BD3D-8C0486707460}" srcOrd="1" destOrd="0" parTransId="{E4852983-D0A7-4A2E-ADE1-472B2D5FFC95}" sibTransId="{1E539C91-2F60-46BC-BB83-0C3AF6856000}"/>
    <dgm:cxn modelId="{52173D38-7EF8-4944-8157-3AA145BF6AB1}" srcId="{955176B1-1DFB-4E72-BF2F-76D5955D81D6}" destId="{B4D95035-F69D-409C-96FE-6924A7FF27EC}" srcOrd="4" destOrd="0" parTransId="{C7B2EE8B-105D-477C-BBD9-62CF157870A6}" sibTransId="{FF2B3C83-A8A5-4E9E-AA88-9A4B31902FB8}"/>
    <dgm:cxn modelId="{4F0EA73B-6251-4747-B448-BE7E413AA017}" srcId="{1263B5A1-F376-42B9-97C8-BFBD78441804}" destId="{955176B1-1DFB-4E72-BF2F-76D5955D81D6}" srcOrd="0" destOrd="0" parTransId="{E140AAE0-4522-4495-9B4E-4B9729C23D1F}" sibTransId="{4CAC2017-EDC3-4121-A857-F9427BEDAE52}"/>
    <dgm:cxn modelId="{E59EFC3F-BB1F-4DE0-9BA9-533DB40B5847}" type="presOf" srcId="{1263B5A1-F376-42B9-97C8-BFBD78441804}" destId="{EB25E0A0-F1EB-46E5-B35E-A54C494DBFB7}" srcOrd="0" destOrd="0" presId="urn:microsoft.com/office/officeart/2005/8/layout/chevron2"/>
    <dgm:cxn modelId="{EE3E4443-660D-4111-A52A-DB17BBD0C890}" type="presOf" srcId="{7DAA706A-7E8C-4785-9ADC-DFFD744D28DA}" destId="{6C8CE6C2-9CDC-4E59-A545-D1C94EABFF1C}" srcOrd="0" destOrd="1" presId="urn:microsoft.com/office/officeart/2005/8/layout/chevron2"/>
    <dgm:cxn modelId="{C20C3A69-D2FC-44BA-A16F-1762B76DBF18}" type="presOf" srcId="{80C4BBDC-3AAE-475B-80C5-14BEB3EC7ED2}" destId="{6C8CE6C2-9CDC-4E59-A545-D1C94EABFF1C}" srcOrd="0" destOrd="0" presId="urn:microsoft.com/office/officeart/2005/8/layout/chevron2"/>
    <dgm:cxn modelId="{065CDA72-8F46-4BA2-9AF6-C2ED915A82A2}" srcId="{8C445D08-328E-416E-8FB3-82F3ADCCAD11}" destId="{80C4BBDC-3AAE-475B-80C5-14BEB3EC7ED2}" srcOrd="0" destOrd="0" parTransId="{5DF7AAE0-F50F-4D86-80A8-F9D640550081}" sibTransId="{3983087F-3FC3-4D2D-9139-B2EF2AC15905}"/>
    <dgm:cxn modelId="{5AD34D73-43EC-4E7D-B268-2D0BFDAFC3A8}" type="presOf" srcId="{3FCE8CB3-47C3-433D-A32A-759573DBA880}" destId="{0C51D8CE-D0F2-4AD3-A54A-14F5E4F00EEA}" srcOrd="0" destOrd="0" presId="urn:microsoft.com/office/officeart/2005/8/layout/chevron2"/>
    <dgm:cxn modelId="{EFDDE555-AA1D-48C4-8274-2431554143FF}" type="presOf" srcId="{A5F368D4-A3B7-47E2-A84B-AE5F060D7690}" destId="{6C8CE6C2-9CDC-4E59-A545-D1C94EABFF1C}" srcOrd="0" destOrd="3" presId="urn:microsoft.com/office/officeart/2005/8/layout/chevron2"/>
    <dgm:cxn modelId="{32DAF055-9CEC-4CDE-917E-52F7EA328947}" type="presOf" srcId="{B7B66336-C0C9-4D4F-B410-632DB714EA4C}" destId="{C4E4B46E-3B2A-4B83-83A0-8E353ECB3F23}" srcOrd="0" destOrd="2" presId="urn:microsoft.com/office/officeart/2005/8/layout/chevron2"/>
    <dgm:cxn modelId="{D34F3F56-1E39-46B4-8A77-7DC3FD55359B}" type="presOf" srcId="{CE75B69C-42BE-44A2-ACFC-FBCD13765F4C}" destId="{903FF5B5-9209-442D-A118-55A4857F8FC3}" srcOrd="0" destOrd="0" presId="urn:microsoft.com/office/officeart/2005/8/layout/chevron2"/>
    <dgm:cxn modelId="{CED81277-4C8F-4812-966A-FB8B174F40D5}" srcId="{3FCE8CB3-47C3-433D-A32A-759573DBA880}" destId="{2680A55E-89DA-498D-8BD9-DFB9FE70FC2E}" srcOrd="4" destOrd="0" parTransId="{40633385-1ED9-4C98-A938-35AD7F7B2CB6}" sibTransId="{6B1B63AC-CB54-421D-8B7E-D11CC259AE9E}"/>
    <dgm:cxn modelId="{AB810F7C-FC12-4EEA-B7A4-EACB24527E2F}" type="presOf" srcId="{955176B1-1DFB-4E72-BF2F-76D5955D81D6}" destId="{E26C4C1F-9E14-4675-AE12-859CA72FA980}" srcOrd="0" destOrd="0" presId="urn:microsoft.com/office/officeart/2005/8/layout/chevron2"/>
    <dgm:cxn modelId="{A8E6A283-DBBA-D444-BA57-2BE116F0629B}" srcId="{8C445D08-328E-416E-8FB3-82F3ADCCAD11}" destId="{CE6F6A40-444C-2148-A4C0-170CA431222E}" srcOrd="2" destOrd="0" parTransId="{53C18AB2-13E3-8948-BB41-80A76426094E}" sibTransId="{4FA422EA-2254-D64A-BFB5-1DAE1BA73C0F}"/>
    <dgm:cxn modelId="{9262488C-D14E-41A4-B1E8-ACAA55A35A0E}" srcId="{3FCE8CB3-47C3-433D-A32A-759573DBA880}" destId="{AA52F8EC-958E-4B06-869E-4F88421B8596}" srcOrd="3" destOrd="0" parTransId="{539A3CC7-BF34-4786-81FA-8520E89FA032}" sibTransId="{D12842FB-3791-4880-B762-5AFE7321CD50}"/>
    <dgm:cxn modelId="{01E9E38E-2B7F-45E9-8B7E-C0CFC6537B2A}" srcId="{1263B5A1-F376-42B9-97C8-BFBD78441804}" destId="{8C445D08-328E-416E-8FB3-82F3ADCCAD11}" srcOrd="2" destOrd="0" parTransId="{D6419C2B-1020-4DAF-BFCE-E8E7284C391B}" sibTransId="{41DD1419-6840-4624-BC4F-60B795512DC7}"/>
    <dgm:cxn modelId="{14CBEB91-9E76-4A1F-903E-032630CA2A1F}" srcId="{955176B1-1DFB-4E72-BF2F-76D5955D81D6}" destId="{E463AA2B-6CCB-4260-85E1-66D5111E625A}" srcOrd="3" destOrd="0" parTransId="{602B54B6-D3B4-4152-8BA4-D0C4ADD01D00}" sibTransId="{29503BF3-2462-4E83-886F-8FD1D7D5DC30}"/>
    <dgm:cxn modelId="{EAAB3197-582C-4D8C-A864-C500E1BF7BB7}" type="presOf" srcId="{AA52F8EC-958E-4B06-869E-4F88421B8596}" destId="{C4E4B46E-3B2A-4B83-83A0-8E353ECB3F23}" srcOrd="0" destOrd="3" presId="urn:microsoft.com/office/officeart/2005/8/layout/chevron2"/>
    <dgm:cxn modelId="{7F07249E-230A-4BAB-B3CE-01F9005F82A5}" type="presOf" srcId="{E463AA2B-6CCB-4260-85E1-66D5111E625A}" destId="{903FF5B5-9209-442D-A118-55A4857F8FC3}" srcOrd="0" destOrd="3" presId="urn:microsoft.com/office/officeart/2005/8/layout/chevron2"/>
    <dgm:cxn modelId="{27CE1AAA-D07D-43EE-9739-91BD287EBEB1}" srcId="{955176B1-1DFB-4E72-BF2F-76D5955D81D6}" destId="{CE75B69C-42BE-44A2-ACFC-FBCD13765F4C}" srcOrd="0" destOrd="0" parTransId="{2F58C887-7C5D-4023-912C-3111EF66BD48}" sibTransId="{2F4AA431-3313-4ACC-BA73-641507D7A0F6}"/>
    <dgm:cxn modelId="{ED2FB4AD-AAD1-9E48-AD45-118F8CEF29B1}" type="presOf" srcId="{CE6F6A40-444C-2148-A4C0-170CA431222E}" destId="{6C8CE6C2-9CDC-4E59-A545-D1C94EABFF1C}" srcOrd="0" destOrd="2" presId="urn:microsoft.com/office/officeart/2005/8/layout/chevron2"/>
    <dgm:cxn modelId="{16C53BBE-E2A1-44EB-B7A3-C6113C427A70}" type="presOf" srcId="{DF9C79B6-DDBA-45A4-BD3D-8C0486707460}" destId="{C4E4B46E-3B2A-4B83-83A0-8E353ECB3F23}" srcOrd="0" destOrd="1" presId="urn:microsoft.com/office/officeart/2005/8/layout/chevron2"/>
    <dgm:cxn modelId="{49DF48CF-92C5-48D3-A0B7-D915C46E5DCF}" type="presOf" srcId="{AB94310C-41D8-4863-A8FB-33B2478E0B7B}" destId="{C4E4B46E-3B2A-4B83-83A0-8E353ECB3F23}" srcOrd="0" destOrd="0" presId="urn:microsoft.com/office/officeart/2005/8/layout/chevron2"/>
    <dgm:cxn modelId="{5B8B91D0-8034-4B42-B331-9528174EA346}" type="presOf" srcId="{A2183B71-6024-49A0-B9B9-CA06899A8E22}" destId="{903FF5B5-9209-442D-A118-55A4857F8FC3}" srcOrd="0" destOrd="1" presId="urn:microsoft.com/office/officeart/2005/8/layout/chevron2"/>
    <dgm:cxn modelId="{B054C8E3-F81F-48F2-8E62-83E631FA9C25}" srcId="{3FCE8CB3-47C3-433D-A32A-759573DBA880}" destId="{B7B66336-C0C9-4D4F-B410-632DB714EA4C}" srcOrd="2" destOrd="0" parTransId="{0DF4A5F9-A355-4BCB-B11E-2F90233C6538}" sibTransId="{A9BB26F6-9489-48F4-9ED1-A33125EAAF40}"/>
    <dgm:cxn modelId="{042609E7-6AA4-463F-A3A6-042923F70834}" type="presOf" srcId="{B4D95035-F69D-409C-96FE-6924A7FF27EC}" destId="{903FF5B5-9209-442D-A118-55A4857F8FC3}" srcOrd="0" destOrd="4" presId="urn:microsoft.com/office/officeart/2005/8/layout/chevron2"/>
    <dgm:cxn modelId="{B49C0AF2-CEB0-413A-A4D2-48DC2CE8C6E9}" srcId="{1263B5A1-F376-42B9-97C8-BFBD78441804}" destId="{3FCE8CB3-47C3-433D-A32A-759573DBA880}" srcOrd="1" destOrd="0" parTransId="{75CDF126-3D4C-4847-9321-6987AC2A20CD}" sibTransId="{0C49B0A9-FA62-4FAF-83CE-8706FF6472B5}"/>
    <dgm:cxn modelId="{E1D307FF-7944-4DE0-A1BA-E74B002235A2}" type="presOf" srcId="{19A44A8E-A714-4D83-890C-0E0710222EAD}" destId="{903FF5B5-9209-442D-A118-55A4857F8FC3}" srcOrd="0" destOrd="2" presId="urn:microsoft.com/office/officeart/2005/8/layout/chevron2"/>
    <dgm:cxn modelId="{436862FF-C96F-41E4-A3A9-9F7379D1828D}" srcId="{3FCE8CB3-47C3-433D-A32A-759573DBA880}" destId="{AB94310C-41D8-4863-A8FB-33B2478E0B7B}" srcOrd="0" destOrd="0" parTransId="{B4C3101C-91BA-4E02-944F-29DFC6068482}" sibTransId="{3EF9761F-09E0-4097-A5BA-38579C667DDE}"/>
    <dgm:cxn modelId="{E9F96F09-2749-4EC8-AE9F-F37E8ADA759C}" type="presParOf" srcId="{EB25E0A0-F1EB-46E5-B35E-A54C494DBFB7}" destId="{7EAD1CDE-055F-43A1-81CA-60D921687B8B}" srcOrd="0" destOrd="0" presId="urn:microsoft.com/office/officeart/2005/8/layout/chevron2"/>
    <dgm:cxn modelId="{0D7FE098-5434-4941-86F3-2269946149A1}" type="presParOf" srcId="{7EAD1CDE-055F-43A1-81CA-60D921687B8B}" destId="{E26C4C1F-9E14-4675-AE12-859CA72FA980}" srcOrd="0" destOrd="0" presId="urn:microsoft.com/office/officeart/2005/8/layout/chevron2"/>
    <dgm:cxn modelId="{86856E19-CE86-4837-BE05-433D62E805A4}" type="presParOf" srcId="{7EAD1CDE-055F-43A1-81CA-60D921687B8B}" destId="{903FF5B5-9209-442D-A118-55A4857F8FC3}" srcOrd="1" destOrd="0" presId="urn:microsoft.com/office/officeart/2005/8/layout/chevron2"/>
    <dgm:cxn modelId="{57F53623-3AC9-4AE6-8BB6-AF7717BFF0DC}" type="presParOf" srcId="{EB25E0A0-F1EB-46E5-B35E-A54C494DBFB7}" destId="{AF790441-29B1-4EF4-B5A9-CC37B0FCDFEA}" srcOrd="1" destOrd="0" presId="urn:microsoft.com/office/officeart/2005/8/layout/chevron2"/>
    <dgm:cxn modelId="{71464DAE-B54D-49DF-90DA-E0099F6F63AD}" type="presParOf" srcId="{EB25E0A0-F1EB-46E5-B35E-A54C494DBFB7}" destId="{3027DE0F-A34C-4DF7-8BE1-4B6B333A1F95}" srcOrd="2" destOrd="0" presId="urn:microsoft.com/office/officeart/2005/8/layout/chevron2"/>
    <dgm:cxn modelId="{B952DAA9-F224-403B-8BF4-80633DB8D78E}" type="presParOf" srcId="{3027DE0F-A34C-4DF7-8BE1-4B6B333A1F95}" destId="{0C51D8CE-D0F2-4AD3-A54A-14F5E4F00EEA}" srcOrd="0" destOrd="0" presId="urn:microsoft.com/office/officeart/2005/8/layout/chevron2"/>
    <dgm:cxn modelId="{A94D9610-9F9A-40AC-B45E-3FFD0E22ADC3}" type="presParOf" srcId="{3027DE0F-A34C-4DF7-8BE1-4B6B333A1F95}" destId="{C4E4B46E-3B2A-4B83-83A0-8E353ECB3F23}" srcOrd="1" destOrd="0" presId="urn:microsoft.com/office/officeart/2005/8/layout/chevron2"/>
    <dgm:cxn modelId="{6B566194-E20A-4CF1-BFFE-4B6B4CE575A7}" type="presParOf" srcId="{EB25E0A0-F1EB-46E5-B35E-A54C494DBFB7}" destId="{751871A7-5FA1-49E4-97C0-66F14599CD72}" srcOrd="3" destOrd="0" presId="urn:microsoft.com/office/officeart/2005/8/layout/chevron2"/>
    <dgm:cxn modelId="{34ACAA25-378A-4168-9836-691304186F59}" type="presParOf" srcId="{EB25E0A0-F1EB-46E5-B35E-A54C494DBFB7}" destId="{7CAF753D-4BE4-4D21-AA1A-1E794F3107D5}" srcOrd="4" destOrd="0" presId="urn:microsoft.com/office/officeart/2005/8/layout/chevron2"/>
    <dgm:cxn modelId="{142FCAB2-E73C-4C64-A595-6566B5E59580}" type="presParOf" srcId="{7CAF753D-4BE4-4D21-AA1A-1E794F3107D5}" destId="{829D1E82-C536-4B0A-8EE2-FD7742EC9DC4}" srcOrd="0" destOrd="0" presId="urn:microsoft.com/office/officeart/2005/8/layout/chevron2"/>
    <dgm:cxn modelId="{8987E9F6-863F-4BEA-9ACF-D3A2EB53AF1F}" type="presParOf" srcId="{7CAF753D-4BE4-4D21-AA1A-1E794F3107D5}" destId="{6C8CE6C2-9CDC-4E59-A545-D1C94EABF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3B5A1-F376-42B9-97C8-BFBD7844180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176B1-1DFB-4E72-BF2F-76D5955D81D6}">
      <dgm:prSet phldrT="[Text]" custT="1"/>
      <dgm:spPr/>
      <dgm:t>
        <a:bodyPr/>
        <a:lstStyle/>
        <a:p>
          <a:r>
            <a:rPr lang="en-US" sz="1600" b="1" dirty="0"/>
            <a:t>Connect NM Council</a:t>
          </a:r>
        </a:p>
      </dgm:t>
    </dgm:pt>
    <dgm:pt modelId="{E140AAE0-4522-4495-9B4E-4B9729C23D1F}" type="parTrans" cxnId="{4F0EA73B-6251-4747-B448-BE7E413AA017}">
      <dgm:prSet/>
      <dgm:spPr/>
      <dgm:t>
        <a:bodyPr/>
        <a:lstStyle/>
        <a:p>
          <a:endParaRPr lang="en-US"/>
        </a:p>
      </dgm:t>
    </dgm:pt>
    <dgm:pt modelId="{4CAC2017-EDC3-4121-A857-F9427BEDAE52}" type="sibTrans" cxnId="{4F0EA73B-6251-4747-B448-BE7E413AA017}">
      <dgm:prSet/>
      <dgm:spPr/>
      <dgm:t>
        <a:bodyPr/>
        <a:lstStyle/>
        <a:p>
          <a:endParaRPr lang="en-US"/>
        </a:p>
      </dgm:t>
    </dgm:pt>
    <dgm:pt modelId="{CE75B69C-42BE-44A2-ACFC-FBCD13765F4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 kern="1200" dirty="0"/>
            <a:t>Council members appointed, Interim Chair Selected and Established Six Working Groups</a:t>
          </a:r>
        </a:p>
      </dgm:t>
    </dgm:pt>
    <dgm:pt modelId="{2F58C887-7C5D-4023-912C-3111EF66BD48}" type="parTrans" cxnId="{27CE1AAA-D07D-43EE-9739-91BD287EBEB1}">
      <dgm:prSet/>
      <dgm:spPr/>
      <dgm:t>
        <a:bodyPr/>
        <a:lstStyle/>
        <a:p>
          <a:endParaRPr lang="en-US"/>
        </a:p>
      </dgm:t>
    </dgm:pt>
    <dgm:pt modelId="{2F4AA431-3313-4ACC-BA73-641507D7A0F6}" type="sibTrans" cxnId="{27CE1AAA-D07D-43EE-9739-91BD287EBEB1}">
      <dgm:prSet/>
      <dgm:spPr/>
      <dgm:t>
        <a:bodyPr/>
        <a:lstStyle/>
        <a:p>
          <a:endParaRPr lang="en-US"/>
        </a:p>
      </dgm:t>
    </dgm:pt>
    <dgm:pt modelId="{3FCE8CB3-47C3-433D-A32A-759573DBA880}">
      <dgm:prSet phldrT="[Text]" custT="1"/>
      <dgm:spPr/>
      <dgm:t>
        <a:bodyPr/>
        <a:lstStyle/>
        <a:p>
          <a:r>
            <a:rPr lang="en-US" sz="1600" b="1" dirty="0"/>
            <a:t>ARPA</a:t>
          </a:r>
        </a:p>
      </dgm:t>
    </dgm:pt>
    <dgm:pt modelId="{75CDF126-3D4C-4847-9321-6987AC2A20CD}" type="parTrans" cxnId="{B49C0AF2-CEB0-413A-A4D2-48DC2CE8C6E9}">
      <dgm:prSet/>
      <dgm:spPr/>
      <dgm:t>
        <a:bodyPr/>
        <a:lstStyle/>
        <a:p>
          <a:endParaRPr lang="en-US"/>
        </a:p>
      </dgm:t>
    </dgm:pt>
    <dgm:pt modelId="{0C49B0A9-FA62-4FAF-83CE-8706FF6472B5}" type="sibTrans" cxnId="{B49C0AF2-CEB0-413A-A4D2-48DC2CE8C6E9}">
      <dgm:prSet/>
      <dgm:spPr/>
      <dgm:t>
        <a:bodyPr/>
        <a:lstStyle/>
        <a:p>
          <a:endParaRPr lang="en-US"/>
        </a:p>
      </dgm:t>
    </dgm:pt>
    <dgm:pt modelId="{AB94310C-41D8-4863-A8FB-33B2478E0B7B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Developed Pilot Grant Program, application and scoring criteria</a:t>
          </a:r>
        </a:p>
      </dgm:t>
    </dgm:pt>
    <dgm:pt modelId="{B4C3101C-91BA-4E02-944F-29DFC6068482}" type="parTrans" cxnId="{436862FF-C96F-41E4-A3A9-9F7379D1828D}">
      <dgm:prSet/>
      <dgm:spPr/>
      <dgm:t>
        <a:bodyPr/>
        <a:lstStyle/>
        <a:p>
          <a:endParaRPr lang="en-US"/>
        </a:p>
      </dgm:t>
    </dgm:pt>
    <dgm:pt modelId="{3EF9761F-09E0-4097-A5BA-38579C667DDE}" type="sibTrans" cxnId="{436862FF-C96F-41E4-A3A9-9F7379D1828D}">
      <dgm:prSet/>
      <dgm:spPr/>
      <dgm:t>
        <a:bodyPr/>
        <a:lstStyle/>
        <a:p>
          <a:endParaRPr lang="en-US"/>
        </a:p>
      </dgm:t>
    </dgm:pt>
    <dgm:pt modelId="{8C445D08-328E-416E-8FB3-82F3ADCCAD11}">
      <dgm:prSet phldrT="[Text]" custT="1"/>
      <dgm:spPr/>
      <dgm:t>
        <a:bodyPr/>
        <a:lstStyle/>
        <a:p>
          <a:r>
            <a:rPr lang="en-US" sz="1600" b="1" dirty="0"/>
            <a:t>Tribal Connect Fund </a:t>
          </a:r>
        </a:p>
      </dgm:t>
    </dgm:pt>
    <dgm:pt modelId="{D6419C2B-1020-4DAF-BFCE-E8E7284C391B}" type="parTrans" cxnId="{01E9E38E-2B7F-45E9-8B7E-C0CFC6537B2A}">
      <dgm:prSet/>
      <dgm:spPr/>
      <dgm:t>
        <a:bodyPr/>
        <a:lstStyle/>
        <a:p>
          <a:endParaRPr lang="en-US"/>
        </a:p>
      </dgm:t>
    </dgm:pt>
    <dgm:pt modelId="{41DD1419-6840-4624-BC4F-60B795512DC7}" type="sibTrans" cxnId="{01E9E38E-2B7F-45E9-8B7E-C0CFC6537B2A}">
      <dgm:prSet/>
      <dgm:spPr/>
      <dgm:t>
        <a:bodyPr/>
        <a:lstStyle/>
        <a:p>
          <a:endParaRPr lang="en-US"/>
        </a:p>
      </dgm:t>
    </dgm:pt>
    <dgm:pt modelId="{80C4BBDC-3AAE-475B-80C5-14BEB3EC7ED2}">
      <dgm:prSet phldrT="[Text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Announcement of Round 1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August 11</a:t>
          </a:r>
          <a:r>
            <a:rPr lang="en-US" sz="12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$146M – 5 applications won</a:t>
          </a:r>
        </a:p>
      </dgm:t>
    </dgm:pt>
    <dgm:pt modelId="{5DF7AAE0-F50F-4D86-80A8-F9D640550081}" type="parTrans" cxnId="{065CDA72-8F46-4BA2-9AF6-C2ED915A82A2}">
      <dgm:prSet/>
      <dgm:spPr/>
      <dgm:t>
        <a:bodyPr/>
        <a:lstStyle/>
        <a:p>
          <a:endParaRPr lang="en-US"/>
        </a:p>
      </dgm:t>
    </dgm:pt>
    <dgm:pt modelId="{3983087F-3FC3-4D2D-9139-B2EF2AC15905}" type="sibTrans" cxnId="{065CDA72-8F46-4BA2-9AF6-C2ED915A82A2}">
      <dgm:prSet/>
      <dgm:spPr/>
      <dgm:t>
        <a:bodyPr/>
        <a:lstStyle/>
        <a:p>
          <a:endParaRPr lang="en-US"/>
        </a:p>
      </dgm:t>
    </dgm:pt>
    <dgm:pt modelId="{FAFDE778-CEEB-4903-B402-B17EAAB39EB9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 kern="1200" dirty="0"/>
            <a:t>Allocated $70M by Legislature for MM and Last Mile deployment</a:t>
          </a:r>
        </a:p>
      </dgm:t>
    </dgm:pt>
    <dgm:pt modelId="{3D0CC403-2B6F-4E3E-8559-D3522724A18A}" type="parTrans" cxnId="{1263F442-0542-46E4-9712-927E0CE68A6B}">
      <dgm:prSet/>
      <dgm:spPr/>
      <dgm:t>
        <a:bodyPr/>
        <a:lstStyle/>
        <a:p>
          <a:endParaRPr lang="en-US"/>
        </a:p>
      </dgm:t>
    </dgm:pt>
    <dgm:pt modelId="{28DB3CB7-A5A1-47E4-BDEC-F4B4CC670B67}" type="sibTrans" cxnId="{1263F442-0542-46E4-9712-927E0CE68A6B}">
      <dgm:prSet/>
      <dgm:spPr/>
      <dgm:t>
        <a:bodyPr/>
        <a:lstStyle/>
        <a:p>
          <a:endParaRPr lang="en-US"/>
        </a:p>
      </dgm:t>
    </dgm:pt>
    <dgm:pt modelId="{15960952-8769-4E25-B549-142032807CB1}">
      <dgm:prSet phldrT="[Text]" custT="1"/>
      <dgm:spPr/>
      <dgm:t>
        <a:bodyPr/>
        <a:lstStyle/>
        <a:p>
          <a:r>
            <a:rPr lang="en-US" sz="1600" b="1" kern="1200" dirty="0">
              <a:solidFill>
                <a:prstClr val="white"/>
              </a:solidFill>
              <a:latin typeface="Century Gothic" panose="020F0302020204030204"/>
              <a:ea typeface="+mn-ea"/>
              <a:cs typeface="+mn-cs"/>
            </a:rPr>
            <a:t>USDA Funds</a:t>
          </a:r>
        </a:p>
      </dgm:t>
    </dgm:pt>
    <dgm:pt modelId="{D5206413-0ADF-48DB-9698-AB9CFFDC1E82}" type="parTrans" cxnId="{4EDE3798-D502-4910-9115-85FABE79195A}">
      <dgm:prSet/>
      <dgm:spPr/>
      <dgm:t>
        <a:bodyPr/>
        <a:lstStyle/>
        <a:p>
          <a:endParaRPr lang="en-US"/>
        </a:p>
      </dgm:t>
    </dgm:pt>
    <dgm:pt modelId="{BE20AC0A-C449-490F-9D24-E06A7B241A82}" type="sibTrans" cxnId="{4EDE3798-D502-4910-9115-85FABE79195A}">
      <dgm:prSet/>
      <dgm:spPr/>
      <dgm:t>
        <a:bodyPr/>
        <a:lstStyle/>
        <a:p>
          <a:endParaRPr lang="en-US"/>
        </a:p>
      </dgm:t>
    </dgm:pt>
    <dgm:pt modelId="{A8E26EE7-30AB-43A1-B4FF-E0C10E089A69}">
      <dgm:prSet phldrT="[Text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Round 2 - </a:t>
          </a:r>
          <a:r>
            <a:rPr lang="en-US" sz="12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riolling</a:t>
          </a:r>
          <a:endParaRPr lang="en-US" sz="1200" b="1" kern="1200" dirty="0">
            <a:solidFill>
              <a:srgbClr val="FF0000"/>
            </a:solidFill>
            <a:latin typeface="Century Gothic" panose="020F0302020204030204"/>
            <a:ea typeface="+mn-ea"/>
            <a:cs typeface="+mn-cs"/>
          </a:endParaRPr>
        </a:p>
      </dgm:t>
    </dgm:pt>
    <dgm:pt modelId="{CFCEB130-12AD-4F87-9DE1-4C04AB06BB0C}" type="parTrans" cxnId="{AD4B0119-0E1A-4C90-9F5A-FC00B7FCA08A}">
      <dgm:prSet/>
      <dgm:spPr/>
      <dgm:t>
        <a:bodyPr/>
        <a:lstStyle/>
        <a:p>
          <a:endParaRPr lang="en-US"/>
        </a:p>
      </dgm:t>
    </dgm:pt>
    <dgm:pt modelId="{5A2CC28F-64A4-4337-90B6-B546AFC1C0EC}" type="sibTrans" cxnId="{AD4B0119-0E1A-4C90-9F5A-FC00B7FCA08A}">
      <dgm:prSet/>
      <dgm:spPr/>
      <dgm:t>
        <a:bodyPr/>
        <a:lstStyle/>
        <a:p>
          <a:endParaRPr lang="en-US"/>
        </a:p>
      </dgm:t>
    </dgm:pt>
    <dgm:pt modelId="{3E5E8004-9A52-431D-A07E-3F066C16AB9A}">
      <dgm:prSet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Six NM Awardees announced for loans and grants</a:t>
          </a:r>
        </a:p>
      </dgm:t>
    </dgm:pt>
    <dgm:pt modelId="{440FC0B9-455D-4B19-AAB9-FB6AC09048D3}" type="parTrans" cxnId="{DA725ECB-AE03-4A5A-8DFE-82152BE960B1}">
      <dgm:prSet/>
      <dgm:spPr/>
      <dgm:t>
        <a:bodyPr/>
        <a:lstStyle/>
        <a:p>
          <a:endParaRPr lang="en-US"/>
        </a:p>
      </dgm:t>
    </dgm:pt>
    <dgm:pt modelId="{735B9A7E-A9AE-476F-B517-9589A1C900D0}" type="sibTrans" cxnId="{DA725ECB-AE03-4A5A-8DFE-82152BE960B1}">
      <dgm:prSet/>
      <dgm:spPr/>
      <dgm:t>
        <a:bodyPr/>
        <a:lstStyle/>
        <a:p>
          <a:endParaRPr lang="en-US"/>
        </a:p>
      </dgm:t>
    </dgm:pt>
    <dgm:pt modelId="{106A2884-6CC4-409D-856F-8A5F9F89A10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Implementation 2022+ </a:t>
          </a:r>
        </a:p>
      </dgm:t>
    </dgm:pt>
    <dgm:pt modelId="{EE7435E6-B3E9-4318-BEDE-3ACD0185313D}" type="parTrans" cxnId="{1DCA39B2-7E62-44A9-94F4-C964E13BD00C}">
      <dgm:prSet/>
      <dgm:spPr/>
      <dgm:t>
        <a:bodyPr/>
        <a:lstStyle/>
        <a:p>
          <a:endParaRPr lang="en-US"/>
        </a:p>
      </dgm:t>
    </dgm:pt>
    <dgm:pt modelId="{B9C1DA4E-8FE1-4723-A388-9C2FE650D319}" type="sibTrans" cxnId="{1DCA39B2-7E62-44A9-94F4-C964E13BD00C}">
      <dgm:prSet/>
      <dgm:spPr/>
      <dgm:t>
        <a:bodyPr/>
        <a:lstStyle/>
        <a:p>
          <a:endParaRPr lang="en-US"/>
        </a:p>
      </dgm:t>
    </dgm:pt>
    <dgm:pt modelId="{86BE1092-4F92-4294-8E50-741D99B50AA7}">
      <dgm:prSet phldrT="[Text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Implementation 2022+ </a:t>
          </a:r>
        </a:p>
      </dgm:t>
    </dgm:pt>
    <dgm:pt modelId="{B4754DE8-4F4C-4EE5-91CD-E794643B1358}" type="parTrans" cxnId="{1EE55074-0FE4-4427-AF9D-B94D6DAFF990}">
      <dgm:prSet/>
      <dgm:spPr/>
      <dgm:t>
        <a:bodyPr/>
        <a:lstStyle/>
        <a:p>
          <a:endParaRPr lang="en-US"/>
        </a:p>
      </dgm:t>
    </dgm:pt>
    <dgm:pt modelId="{5848A9AA-0EA4-4F51-9F36-BDF2BC8BB09D}" type="sibTrans" cxnId="{1EE55074-0FE4-4427-AF9D-B94D6DAFF990}">
      <dgm:prSet/>
      <dgm:spPr/>
      <dgm:t>
        <a:bodyPr/>
        <a:lstStyle/>
        <a:p>
          <a:endParaRPr lang="en-US"/>
        </a:p>
      </dgm:t>
    </dgm:pt>
    <dgm:pt modelId="{B98D2176-46BF-4448-AB7A-47C9290A103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kern="1200" dirty="0"/>
            <a:t>Rulemaking in process </a:t>
          </a:r>
        </a:p>
      </dgm:t>
    </dgm:pt>
    <dgm:pt modelId="{CE3B556E-1563-F04C-BC4C-8402F0FD15F3}" type="parTrans" cxnId="{2D2A24BD-4F9A-9243-9EF5-EB7F85B97D4D}">
      <dgm:prSet/>
      <dgm:spPr/>
      <dgm:t>
        <a:bodyPr/>
        <a:lstStyle/>
        <a:p>
          <a:endParaRPr lang="en-US"/>
        </a:p>
      </dgm:t>
    </dgm:pt>
    <dgm:pt modelId="{890A8E65-9FD9-5B43-9770-1347608F7A4E}" type="sibTrans" cxnId="{2D2A24BD-4F9A-9243-9EF5-EB7F85B97D4D}">
      <dgm:prSet/>
      <dgm:spPr/>
      <dgm:t>
        <a:bodyPr/>
        <a:lstStyle/>
        <a:p>
          <a:endParaRPr lang="en-US"/>
        </a:p>
      </dgm:t>
    </dgm:pt>
    <dgm:pt modelId="{9F38E463-4128-0442-9F4B-BF40AC3C437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1" kern="1200" dirty="0"/>
            <a:t>Award Grants 2023+</a:t>
          </a:r>
        </a:p>
      </dgm:t>
    </dgm:pt>
    <dgm:pt modelId="{C5D005E8-F0D1-E84D-828A-947861B30E90}" type="parTrans" cxnId="{1DA707C3-2181-A84B-BEDE-6046C9691BF5}">
      <dgm:prSet/>
      <dgm:spPr/>
      <dgm:t>
        <a:bodyPr/>
        <a:lstStyle/>
        <a:p>
          <a:endParaRPr lang="en-US"/>
        </a:p>
      </dgm:t>
    </dgm:pt>
    <dgm:pt modelId="{403E35D3-0521-1C4D-BF61-EA7C77FA4015}" type="sibTrans" cxnId="{1DA707C3-2181-A84B-BEDE-6046C9691BF5}">
      <dgm:prSet/>
      <dgm:spPr/>
      <dgm:t>
        <a:bodyPr/>
        <a:lstStyle/>
        <a:p>
          <a:endParaRPr lang="en-US"/>
        </a:p>
      </dgm:t>
    </dgm:pt>
    <dgm:pt modelId="{2EC865BE-8AB3-7140-BFA3-83C94FF6E236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On track for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Week of August 8 </a:t>
          </a:r>
          <a:r>
            <a:rPr lang="en-US" sz="12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Notice of Funding Opportunity (NOFO) </a:t>
          </a:r>
          <a:endParaRPr lang="en-US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F0302020204030204"/>
            <a:ea typeface="+mn-ea"/>
            <a:cs typeface="+mn-cs"/>
          </a:endParaRPr>
        </a:p>
      </dgm:t>
    </dgm:pt>
    <dgm:pt modelId="{600DA9D3-3D65-294A-A639-DA35A3E0474C}" type="parTrans" cxnId="{EA4B4A75-2ECF-2B43-A2F8-6E463ED6DE94}">
      <dgm:prSet/>
      <dgm:spPr/>
      <dgm:t>
        <a:bodyPr/>
        <a:lstStyle/>
        <a:p>
          <a:endParaRPr lang="en-US"/>
        </a:p>
      </dgm:t>
    </dgm:pt>
    <dgm:pt modelId="{454131B7-C8E7-924E-8AFC-099D3F43558D}" type="sibTrans" cxnId="{EA4B4A75-2ECF-2B43-A2F8-6E463ED6DE94}">
      <dgm:prSet/>
      <dgm:spPr/>
      <dgm:t>
        <a:bodyPr/>
        <a:lstStyle/>
        <a:p>
          <a:endParaRPr lang="en-US"/>
        </a:p>
      </dgm:t>
    </dgm:pt>
    <dgm:pt modelId="{BB6B6E5C-69FE-A94E-81AC-2BD301FCB3FF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Award Round 1 of grants starting Fall 2022</a:t>
          </a:r>
        </a:p>
      </dgm:t>
    </dgm:pt>
    <dgm:pt modelId="{2C06DAB4-C22C-664D-99AF-221138BA4498}" type="parTrans" cxnId="{BF797A0C-6CE0-AC48-B1A8-DBE2366C655D}">
      <dgm:prSet/>
      <dgm:spPr/>
      <dgm:t>
        <a:bodyPr/>
        <a:lstStyle/>
        <a:p>
          <a:endParaRPr lang="en-US"/>
        </a:p>
      </dgm:t>
    </dgm:pt>
    <dgm:pt modelId="{941E7AEF-1EB9-584B-A3A9-0914D5404A11}" type="sibTrans" cxnId="{BF797A0C-6CE0-AC48-B1A8-DBE2366C655D}">
      <dgm:prSet/>
      <dgm:spPr/>
      <dgm:t>
        <a:bodyPr/>
        <a:lstStyle/>
        <a:p>
          <a:endParaRPr lang="en-US"/>
        </a:p>
      </dgm:t>
    </dgm:pt>
    <dgm:pt modelId="{C08C67E2-90BC-9B4E-AC85-37F8ED0F79B1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Implement Middle Mile/Last Mile 2022+</a:t>
          </a:r>
        </a:p>
      </dgm:t>
    </dgm:pt>
    <dgm:pt modelId="{083B618E-2D9C-1340-AE40-5EDD3AB2A9C6}" type="parTrans" cxnId="{713F8AB5-55B7-3145-93FB-BDB6A14B17F3}">
      <dgm:prSet/>
      <dgm:spPr/>
      <dgm:t>
        <a:bodyPr/>
        <a:lstStyle/>
        <a:p>
          <a:endParaRPr lang="en-US"/>
        </a:p>
      </dgm:t>
    </dgm:pt>
    <dgm:pt modelId="{EB9EB07F-2A5D-D046-9A4E-FAE47334661D}" type="sibTrans" cxnId="{713F8AB5-55B7-3145-93FB-BDB6A14B17F3}">
      <dgm:prSet/>
      <dgm:spPr/>
      <dgm:t>
        <a:bodyPr/>
        <a:lstStyle/>
        <a:p>
          <a:endParaRPr lang="en-US"/>
        </a:p>
      </dgm:t>
    </dgm:pt>
    <dgm:pt modelId="{EB25E0A0-F1EB-46E5-B35E-A54C494DBFB7}" type="pres">
      <dgm:prSet presAssocID="{1263B5A1-F376-42B9-97C8-BFBD78441804}" presName="linearFlow" presStyleCnt="0">
        <dgm:presLayoutVars>
          <dgm:dir/>
          <dgm:animLvl val="lvl"/>
          <dgm:resizeHandles val="exact"/>
        </dgm:presLayoutVars>
      </dgm:prSet>
      <dgm:spPr/>
    </dgm:pt>
    <dgm:pt modelId="{7EAD1CDE-055F-43A1-81CA-60D921687B8B}" type="pres">
      <dgm:prSet presAssocID="{955176B1-1DFB-4E72-BF2F-76D5955D81D6}" presName="composite" presStyleCnt="0"/>
      <dgm:spPr/>
    </dgm:pt>
    <dgm:pt modelId="{E26C4C1F-9E14-4675-AE12-859CA72FA980}" type="pres">
      <dgm:prSet presAssocID="{955176B1-1DFB-4E72-BF2F-76D5955D81D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03FF5B5-9209-442D-A118-55A4857F8FC3}" type="pres">
      <dgm:prSet presAssocID="{955176B1-1DFB-4E72-BF2F-76D5955D81D6}" presName="descendantText" presStyleLbl="alignAcc1" presStyleIdx="0" presStyleCnt="4">
        <dgm:presLayoutVars>
          <dgm:bulletEnabled val="1"/>
        </dgm:presLayoutVars>
      </dgm:prSet>
      <dgm:spPr/>
    </dgm:pt>
    <dgm:pt modelId="{AF790441-29B1-4EF4-B5A9-CC37B0FCDFEA}" type="pres">
      <dgm:prSet presAssocID="{4CAC2017-EDC3-4121-A857-F9427BEDAE52}" presName="sp" presStyleCnt="0"/>
      <dgm:spPr/>
    </dgm:pt>
    <dgm:pt modelId="{3027DE0F-A34C-4DF7-8BE1-4B6B333A1F95}" type="pres">
      <dgm:prSet presAssocID="{3FCE8CB3-47C3-433D-A32A-759573DBA880}" presName="composite" presStyleCnt="0"/>
      <dgm:spPr/>
    </dgm:pt>
    <dgm:pt modelId="{0C51D8CE-D0F2-4AD3-A54A-14F5E4F00EEA}" type="pres">
      <dgm:prSet presAssocID="{3FCE8CB3-47C3-433D-A32A-759573DBA88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4E4B46E-3B2A-4B83-83A0-8E353ECB3F23}" type="pres">
      <dgm:prSet presAssocID="{3FCE8CB3-47C3-433D-A32A-759573DBA880}" presName="descendantText" presStyleLbl="alignAcc1" presStyleIdx="1" presStyleCnt="4">
        <dgm:presLayoutVars>
          <dgm:bulletEnabled val="1"/>
        </dgm:presLayoutVars>
      </dgm:prSet>
      <dgm:spPr/>
    </dgm:pt>
    <dgm:pt modelId="{751871A7-5FA1-49E4-97C0-66F14599CD72}" type="pres">
      <dgm:prSet presAssocID="{0C49B0A9-FA62-4FAF-83CE-8706FF6472B5}" presName="sp" presStyleCnt="0"/>
      <dgm:spPr/>
    </dgm:pt>
    <dgm:pt modelId="{7CAF753D-4BE4-4D21-AA1A-1E794F3107D5}" type="pres">
      <dgm:prSet presAssocID="{8C445D08-328E-416E-8FB3-82F3ADCCAD11}" presName="composite" presStyleCnt="0"/>
      <dgm:spPr/>
    </dgm:pt>
    <dgm:pt modelId="{829D1E82-C536-4B0A-8EE2-FD7742EC9DC4}" type="pres">
      <dgm:prSet presAssocID="{8C445D08-328E-416E-8FB3-82F3ADCCAD1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C8CE6C2-9CDC-4E59-A545-D1C94EABFF1C}" type="pres">
      <dgm:prSet presAssocID="{8C445D08-328E-416E-8FB3-82F3ADCCAD11}" presName="descendantText" presStyleLbl="alignAcc1" presStyleIdx="2" presStyleCnt="4">
        <dgm:presLayoutVars>
          <dgm:bulletEnabled val="1"/>
        </dgm:presLayoutVars>
      </dgm:prSet>
      <dgm:spPr/>
    </dgm:pt>
    <dgm:pt modelId="{3B8A40BA-8BC8-4D29-A218-AA7BE2E32B58}" type="pres">
      <dgm:prSet presAssocID="{41DD1419-6840-4624-BC4F-60B795512DC7}" presName="sp" presStyleCnt="0"/>
      <dgm:spPr/>
    </dgm:pt>
    <dgm:pt modelId="{636F99FC-47FF-4EA0-9FC8-CA61DB03DA32}" type="pres">
      <dgm:prSet presAssocID="{15960952-8769-4E25-B549-142032807CB1}" presName="composite" presStyleCnt="0"/>
      <dgm:spPr/>
    </dgm:pt>
    <dgm:pt modelId="{C674C812-47C3-4941-81C3-53ABF7C1E2F3}" type="pres">
      <dgm:prSet presAssocID="{15960952-8769-4E25-B549-142032807CB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BB79A4D-8440-4DC0-8D1C-6EA0093B8930}" type="pres">
      <dgm:prSet presAssocID="{15960952-8769-4E25-B549-142032807CB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7427704-FA01-4C28-9DED-66CC447A8EC2}" type="presOf" srcId="{8C445D08-328E-416E-8FB3-82F3ADCCAD11}" destId="{829D1E82-C536-4B0A-8EE2-FD7742EC9DC4}" srcOrd="0" destOrd="0" presId="urn:microsoft.com/office/officeart/2005/8/layout/chevron2"/>
    <dgm:cxn modelId="{BF797A0C-6CE0-AC48-B1A8-DBE2366C655D}" srcId="{3FCE8CB3-47C3-433D-A32A-759573DBA880}" destId="{BB6B6E5C-69FE-A94E-81AC-2BD301FCB3FF}" srcOrd="2" destOrd="0" parTransId="{2C06DAB4-C22C-664D-99AF-221138BA4498}" sibTransId="{941E7AEF-1EB9-584B-A3A9-0914D5404A11}"/>
    <dgm:cxn modelId="{AD4B0119-0E1A-4C90-9F5A-FC00B7FCA08A}" srcId="{8C445D08-328E-416E-8FB3-82F3ADCCAD11}" destId="{A8E26EE7-30AB-43A1-B4FF-E0C10E089A69}" srcOrd="1" destOrd="0" parTransId="{CFCEB130-12AD-4F87-9DE1-4C04AB06BB0C}" sibTransId="{5A2CC28F-64A4-4337-90B6-B546AFC1C0EC}"/>
    <dgm:cxn modelId="{D93D951D-D4CE-8F46-A78F-8F4E85DC8AA2}" type="presOf" srcId="{9F38E463-4128-0442-9F4B-BF40AC3C4374}" destId="{903FF5B5-9209-442D-A118-55A4857F8FC3}" srcOrd="0" destOrd="3" presId="urn:microsoft.com/office/officeart/2005/8/layout/chevron2"/>
    <dgm:cxn modelId="{8164EE1F-2C1A-4DB8-8920-7087A29B9B41}" type="presOf" srcId="{3E5E8004-9A52-431D-A07E-3F066C16AB9A}" destId="{ABB79A4D-8440-4DC0-8D1C-6EA0093B8930}" srcOrd="0" destOrd="0" presId="urn:microsoft.com/office/officeart/2005/8/layout/chevron2"/>
    <dgm:cxn modelId="{27B3F123-51AD-438F-B003-82E28D604397}" type="presOf" srcId="{A8E26EE7-30AB-43A1-B4FF-E0C10E089A69}" destId="{6C8CE6C2-9CDC-4E59-A545-D1C94EABFF1C}" srcOrd="0" destOrd="1" presId="urn:microsoft.com/office/officeart/2005/8/layout/chevron2"/>
    <dgm:cxn modelId="{4F0EA73B-6251-4747-B448-BE7E413AA017}" srcId="{1263B5A1-F376-42B9-97C8-BFBD78441804}" destId="{955176B1-1DFB-4E72-BF2F-76D5955D81D6}" srcOrd="0" destOrd="0" parTransId="{E140AAE0-4522-4495-9B4E-4B9729C23D1F}" sibTransId="{4CAC2017-EDC3-4121-A857-F9427BEDAE52}"/>
    <dgm:cxn modelId="{E59EFC3F-BB1F-4DE0-9BA9-533DB40B5847}" type="presOf" srcId="{1263B5A1-F376-42B9-97C8-BFBD78441804}" destId="{EB25E0A0-F1EB-46E5-B35E-A54C494DBFB7}" srcOrd="0" destOrd="0" presId="urn:microsoft.com/office/officeart/2005/8/layout/chevron2"/>
    <dgm:cxn modelId="{1263F442-0542-46E4-9712-927E0CE68A6B}" srcId="{955176B1-1DFB-4E72-BF2F-76D5955D81D6}" destId="{FAFDE778-CEEB-4903-B402-B17EAAB39EB9}" srcOrd="1" destOrd="0" parTransId="{3D0CC403-2B6F-4E3E-8559-D3522724A18A}" sibTransId="{28DB3CB7-A5A1-47E4-BDEC-F4B4CC670B67}"/>
    <dgm:cxn modelId="{23F94865-070C-434A-BEEE-B99B2DE3D916}" type="presOf" srcId="{FAFDE778-CEEB-4903-B402-B17EAAB39EB9}" destId="{903FF5B5-9209-442D-A118-55A4857F8FC3}" srcOrd="0" destOrd="1" presId="urn:microsoft.com/office/officeart/2005/8/layout/chevron2"/>
    <dgm:cxn modelId="{C20C3A69-D2FC-44BA-A16F-1762B76DBF18}" type="presOf" srcId="{80C4BBDC-3AAE-475B-80C5-14BEB3EC7ED2}" destId="{6C8CE6C2-9CDC-4E59-A545-D1C94EABFF1C}" srcOrd="0" destOrd="0" presId="urn:microsoft.com/office/officeart/2005/8/layout/chevron2"/>
    <dgm:cxn modelId="{065CDA72-8F46-4BA2-9AF6-C2ED915A82A2}" srcId="{8C445D08-328E-416E-8FB3-82F3ADCCAD11}" destId="{80C4BBDC-3AAE-475B-80C5-14BEB3EC7ED2}" srcOrd="0" destOrd="0" parTransId="{5DF7AAE0-F50F-4D86-80A8-F9D640550081}" sibTransId="{3983087F-3FC3-4D2D-9139-B2EF2AC15905}"/>
    <dgm:cxn modelId="{4D910353-061F-41F1-8368-F4368158885D}" type="presOf" srcId="{86BE1092-4F92-4294-8E50-741D99B50AA7}" destId="{6C8CE6C2-9CDC-4E59-A545-D1C94EABFF1C}" srcOrd="0" destOrd="2" presId="urn:microsoft.com/office/officeart/2005/8/layout/chevron2"/>
    <dgm:cxn modelId="{5AD34D73-43EC-4E7D-B268-2D0BFDAFC3A8}" type="presOf" srcId="{3FCE8CB3-47C3-433D-A32A-759573DBA880}" destId="{0C51D8CE-D0F2-4AD3-A54A-14F5E4F00EEA}" srcOrd="0" destOrd="0" presId="urn:microsoft.com/office/officeart/2005/8/layout/chevron2"/>
    <dgm:cxn modelId="{1EE55074-0FE4-4427-AF9D-B94D6DAFF990}" srcId="{8C445D08-328E-416E-8FB3-82F3ADCCAD11}" destId="{86BE1092-4F92-4294-8E50-741D99B50AA7}" srcOrd="2" destOrd="0" parTransId="{B4754DE8-4F4C-4EE5-91CD-E794643B1358}" sibTransId="{5848A9AA-0EA4-4F51-9F36-BDF2BC8BB09D}"/>
    <dgm:cxn modelId="{EA4B4A75-2ECF-2B43-A2F8-6E463ED6DE94}" srcId="{3FCE8CB3-47C3-433D-A32A-759573DBA880}" destId="{2EC865BE-8AB3-7140-BFA3-83C94FF6E236}" srcOrd="1" destOrd="0" parTransId="{600DA9D3-3D65-294A-A639-DA35A3E0474C}" sibTransId="{454131B7-C8E7-924E-8AFC-099D3F43558D}"/>
    <dgm:cxn modelId="{D34F3F56-1E39-46B4-8A77-7DC3FD55359B}" type="presOf" srcId="{CE75B69C-42BE-44A2-ACFC-FBCD13765F4C}" destId="{903FF5B5-9209-442D-A118-55A4857F8FC3}" srcOrd="0" destOrd="0" presId="urn:microsoft.com/office/officeart/2005/8/layout/chevron2"/>
    <dgm:cxn modelId="{AB810F7C-FC12-4EEA-B7A4-EACB24527E2F}" type="presOf" srcId="{955176B1-1DFB-4E72-BF2F-76D5955D81D6}" destId="{E26C4C1F-9E14-4675-AE12-859CA72FA980}" srcOrd="0" destOrd="0" presId="urn:microsoft.com/office/officeart/2005/8/layout/chevron2"/>
    <dgm:cxn modelId="{5B2FEC88-2B32-C141-8A4C-8A850CA03702}" type="presOf" srcId="{BB6B6E5C-69FE-A94E-81AC-2BD301FCB3FF}" destId="{C4E4B46E-3B2A-4B83-83A0-8E353ECB3F23}" srcOrd="0" destOrd="2" presId="urn:microsoft.com/office/officeart/2005/8/layout/chevron2"/>
    <dgm:cxn modelId="{01E9E38E-2B7F-45E9-8B7E-C0CFC6537B2A}" srcId="{1263B5A1-F376-42B9-97C8-BFBD78441804}" destId="{8C445D08-328E-416E-8FB3-82F3ADCCAD11}" srcOrd="2" destOrd="0" parTransId="{D6419C2B-1020-4DAF-BFCE-E8E7284C391B}" sibTransId="{41DD1419-6840-4624-BC4F-60B795512DC7}"/>
    <dgm:cxn modelId="{4EDE3798-D502-4910-9115-85FABE79195A}" srcId="{1263B5A1-F376-42B9-97C8-BFBD78441804}" destId="{15960952-8769-4E25-B549-142032807CB1}" srcOrd="3" destOrd="0" parTransId="{D5206413-0ADF-48DB-9698-AB9CFFDC1E82}" sibTransId="{BE20AC0A-C449-490F-9D24-E06A7B241A82}"/>
    <dgm:cxn modelId="{9AC2CB9D-F113-40EB-BB66-8765165A90AE}" type="presOf" srcId="{106A2884-6CC4-409D-856F-8A5F9F89A10B}" destId="{ABB79A4D-8440-4DC0-8D1C-6EA0093B8930}" srcOrd="0" destOrd="1" presId="urn:microsoft.com/office/officeart/2005/8/layout/chevron2"/>
    <dgm:cxn modelId="{3B4E31A2-55A6-6E47-B0B0-FBEAE4637250}" type="presOf" srcId="{C08C67E2-90BC-9B4E-AC85-37F8ED0F79B1}" destId="{C4E4B46E-3B2A-4B83-83A0-8E353ECB3F23}" srcOrd="0" destOrd="3" presId="urn:microsoft.com/office/officeart/2005/8/layout/chevron2"/>
    <dgm:cxn modelId="{4C308CA6-7745-4223-8820-EDBD39897232}" type="presOf" srcId="{15960952-8769-4E25-B549-142032807CB1}" destId="{C674C812-47C3-4941-81C3-53ABF7C1E2F3}" srcOrd="0" destOrd="0" presId="urn:microsoft.com/office/officeart/2005/8/layout/chevron2"/>
    <dgm:cxn modelId="{27CE1AAA-D07D-43EE-9739-91BD287EBEB1}" srcId="{955176B1-1DFB-4E72-BF2F-76D5955D81D6}" destId="{CE75B69C-42BE-44A2-ACFC-FBCD13765F4C}" srcOrd="0" destOrd="0" parTransId="{2F58C887-7C5D-4023-912C-3111EF66BD48}" sibTransId="{2F4AA431-3313-4ACC-BA73-641507D7A0F6}"/>
    <dgm:cxn modelId="{CC58A2AB-BB80-BE43-90A4-F678F84BB68B}" type="presOf" srcId="{2EC865BE-8AB3-7140-BFA3-83C94FF6E236}" destId="{C4E4B46E-3B2A-4B83-83A0-8E353ECB3F23}" srcOrd="0" destOrd="1" presId="urn:microsoft.com/office/officeart/2005/8/layout/chevron2"/>
    <dgm:cxn modelId="{1DCA39B2-7E62-44A9-94F4-C964E13BD00C}" srcId="{15960952-8769-4E25-B549-142032807CB1}" destId="{106A2884-6CC4-409D-856F-8A5F9F89A10B}" srcOrd="1" destOrd="0" parTransId="{EE7435E6-B3E9-4318-BEDE-3ACD0185313D}" sibTransId="{B9C1DA4E-8FE1-4723-A388-9C2FE650D319}"/>
    <dgm:cxn modelId="{713F8AB5-55B7-3145-93FB-BDB6A14B17F3}" srcId="{3FCE8CB3-47C3-433D-A32A-759573DBA880}" destId="{C08C67E2-90BC-9B4E-AC85-37F8ED0F79B1}" srcOrd="3" destOrd="0" parTransId="{083B618E-2D9C-1340-AE40-5EDD3AB2A9C6}" sibTransId="{EB9EB07F-2A5D-D046-9A4E-FAE47334661D}"/>
    <dgm:cxn modelId="{2D2A24BD-4F9A-9243-9EF5-EB7F85B97D4D}" srcId="{955176B1-1DFB-4E72-BF2F-76D5955D81D6}" destId="{B98D2176-46BF-4448-AB7A-47C9290A1039}" srcOrd="2" destOrd="0" parTransId="{CE3B556E-1563-F04C-BC4C-8402F0FD15F3}" sibTransId="{890A8E65-9FD9-5B43-9770-1347608F7A4E}"/>
    <dgm:cxn modelId="{1DA707C3-2181-A84B-BEDE-6046C9691BF5}" srcId="{955176B1-1DFB-4E72-BF2F-76D5955D81D6}" destId="{9F38E463-4128-0442-9F4B-BF40AC3C4374}" srcOrd="3" destOrd="0" parTransId="{C5D005E8-F0D1-E84D-828A-947861B30E90}" sibTransId="{403E35D3-0521-1C4D-BF61-EA7C77FA4015}"/>
    <dgm:cxn modelId="{DA725ECB-AE03-4A5A-8DFE-82152BE960B1}" srcId="{15960952-8769-4E25-B549-142032807CB1}" destId="{3E5E8004-9A52-431D-A07E-3F066C16AB9A}" srcOrd="0" destOrd="0" parTransId="{440FC0B9-455D-4B19-AAB9-FB6AC09048D3}" sibTransId="{735B9A7E-A9AE-476F-B517-9589A1C900D0}"/>
    <dgm:cxn modelId="{436F03CE-C862-6A48-B49D-301CE3243B76}" type="presOf" srcId="{B98D2176-46BF-4448-AB7A-47C9290A1039}" destId="{903FF5B5-9209-442D-A118-55A4857F8FC3}" srcOrd="0" destOrd="2" presId="urn:microsoft.com/office/officeart/2005/8/layout/chevron2"/>
    <dgm:cxn modelId="{49DF48CF-92C5-48D3-A0B7-D915C46E5DCF}" type="presOf" srcId="{AB94310C-41D8-4863-A8FB-33B2478E0B7B}" destId="{C4E4B46E-3B2A-4B83-83A0-8E353ECB3F23}" srcOrd="0" destOrd="0" presId="urn:microsoft.com/office/officeart/2005/8/layout/chevron2"/>
    <dgm:cxn modelId="{B49C0AF2-CEB0-413A-A4D2-48DC2CE8C6E9}" srcId="{1263B5A1-F376-42B9-97C8-BFBD78441804}" destId="{3FCE8CB3-47C3-433D-A32A-759573DBA880}" srcOrd="1" destOrd="0" parTransId="{75CDF126-3D4C-4847-9321-6987AC2A20CD}" sibTransId="{0C49B0A9-FA62-4FAF-83CE-8706FF6472B5}"/>
    <dgm:cxn modelId="{436862FF-C96F-41E4-A3A9-9F7379D1828D}" srcId="{3FCE8CB3-47C3-433D-A32A-759573DBA880}" destId="{AB94310C-41D8-4863-A8FB-33B2478E0B7B}" srcOrd="0" destOrd="0" parTransId="{B4C3101C-91BA-4E02-944F-29DFC6068482}" sibTransId="{3EF9761F-09E0-4097-A5BA-38579C667DDE}"/>
    <dgm:cxn modelId="{E9F96F09-2749-4EC8-AE9F-F37E8ADA759C}" type="presParOf" srcId="{EB25E0A0-F1EB-46E5-B35E-A54C494DBFB7}" destId="{7EAD1CDE-055F-43A1-81CA-60D921687B8B}" srcOrd="0" destOrd="0" presId="urn:microsoft.com/office/officeart/2005/8/layout/chevron2"/>
    <dgm:cxn modelId="{0D7FE098-5434-4941-86F3-2269946149A1}" type="presParOf" srcId="{7EAD1CDE-055F-43A1-81CA-60D921687B8B}" destId="{E26C4C1F-9E14-4675-AE12-859CA72FA980}" srcOrd="0" destOrd="0" presId="urn:microsoft.com/office/officeart/2005/8/layout/chevron2"/>
    <dgm:cxn modelId="{86856E19-CE86-4837-BE05-433D62E805A4}" type="presParOf" srcId="{7EAD1CDE-055F-43A1-81CA-60D921687B8B}" destId="{903FF5B5-9209-442D-A118-55A4857F8FC3}" srcOrd="1" destOrd="0" presId="urn:microsoft.com/office/officeart/2005/8/layout/chevron2"/>
    <dgm:cxn modelId="{57F53623-3AC9-4AE6-8BB6-AF7717BFF0DC}" type="presParOf" srcId="{EB25E0A0-F1EB-46E5-B35E-A54C494DBFB7}" destId="{AF790441-29B1-4EF4-B5A9-CC37B0FCDFEA}" srcOrd="1" destOrd="0" presId="urn:microsoft.com/office/officeart/2005/8/layout/chevron2"/>
    <dgm:cxn modelId="{71464DAE-B54D-49DF-90DA-E0099F6F63AD}" type="presParOf" srcId="{EB25E0A0-F1EB-46E5-B35E-A54C494DBFB7}" destId="{3027DE0F-A34C-4DF7-8BE1-4B6B333A1F95}" srcOrd="2" destOrd="0" presId="urn:microsoft.com/office/officeart/2005/8/layout/chevron2"/>
    <dgm:cxn modelId="{B952DAA9-F224-403B-8BF4-80633DB8D78E}" type="presParOf" srcId="{3027DE0F-A34C-4DF7-8BE1-4B6B333A1F95}" destId="{0C51D8CE-D0F2-4AD3-A54A-14F5E4F00EEA}" srcOrd="0" destOrd="0" presId="urn:microsoft.com/office/officeart/2005/8/layout/chevron2"/>
    <dgm:cxn modelId="{A94D9610-9F9A-40AC-B45E-3FFD0E22ADC3}" type="presParOf" srcId="{3027DE0F-A34C-4DF7-8BE1-4B6B333A1F95}" destId="{C4E4B46E-3B2A-4B83-83A0-8E353ECB3F23}" srcOrd="1" destOrd="0" presId="urn:microsoft.com/office/officeart/2005/8/layout/chevron2"/>
    <dgm:cxn modelId="{6B566194-E20A-4CF1-BFFE-4B6B4CE575A7}" type="presParOf" srcId="{EB25E0A0-F1EB-46E5-B35E-A54C494DBFB7}" destId="{751871A7-5FA1-49E4-97C0-66F14599CD72}" srcOrd="3" destOrd="0" presId="urn:microsoft.com/office/officeart/2005/8/layout/chevron2"/>
    <dgm:cxn modelId="{34ACAA25-378A-4168-9836-691304186F59}" type="presParOf" srcId="{EB25E0A0-F1EB-46E5-B35E-A54C494DBFB7}" destId="{7CAF753D-4BE4-4D21-AA1A-1E794F3107D5}" srcOrd="4" destOrd="0" presId="urn:microsoft.com/office/officeart/2005/8/layout/chevron2"/>
    <dgm:cxn modelId="{142FCAB2-E73C-4C64-A595-6566B5E59580}" type="presParOf" srcId="{7CAF753D-4BE4-4D21-AA1A-1E794F3107D5}" destId="{829D1E82-C536-4B0A-8EE2-FD7742EC9DC4}" srcOrd="0" destOrd="0" presId="urn:microsoft.com/office/officeart/2005/8/layout/chevron2"/>
    <dgm:cxn modelId="{8987E9F6-863F-4BEA-9ACF-D3A2EB53AF1F}" type="presParOf" srcId="{7CAF753D-4BE4-4D21-AA1A-1E794F3107D5}" destId="{6C8CE6C2-9CDC-4E59-A545-D1C94EABFF1C}" srcOrd="1" destOrd="0" presId="urn:microsoft.com/office/officeart/2005/8/layout/chevron2"/>
    <dgm:cxn modelId="{621BAB74-3324-4B2A-B0A5-A7B367F041DC}" type="presParOf" srcId="{EB25E0A0-F1EB-46E5-B35E-A54C494DBFB7}" destId="{3B8A40BA-8BC8-4D29-A218-AA7BE2E32B58}" srcOrd="5" destOrd="0" presId="urn:microsoft.com/office/officeart/2005/8/layout/chevron2"/>
    <dgm:cxn modelId="{25EBE9B9-58BF-4976-A744-210EA224E1A4}" type="presParOf" srcId="{EB25E0A0-F1EB-46E5-B35E-A54C494DBFB7}" destId="{636F99FC-47FF-4EA0-9FC8-CA61DB03DA32}" srcOrd="6" destOrd="0" presId="urn:microsoft.com/office/officeart/2005/8/layout/chevron2"/>
    <dgm:cxn modelId="{C80DB927-B079-4D5D-A845-EE9E693251B1}" type="presParOf" srcId="{636F99FC-47FF-4EA0-9FC8-CA61DB03DA32}" destId="{C674C812-47C3-4941-81C3-53ABF7C1E2F3}" srcOrd="0" destOrd="0" presId="urn:microsoft.com/office/officeart/2005/8/layout/chevron2"/>
    <dgm:cxn modelId="{B81B6491-E1BF-4D45-BAC3-724108B11034}" type="presParOf" srcId="{636F99FC-47FF-4EA0-9FC8-CA61DB03DA32}" destId="{ABB79A4D-8440-4DC0-8D1C-6EA0093B89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4C1F-9E14-4675-AE12-859CA72FA980}">
      <dsp:nvSpPr>
        <dsp:cNvPr id="0" name=""/>
        <dsp:cNvSpPr/>
      </dsp:nvSpPr>
      <dsp:spPr>
        <a:xfrm rot="5400000">
          <a:off x="-250275" y="252787"/>
          <a:ext cx="1668503" cy="11679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NTIA Digital Equity Funds</a:t>
          </a:r>
        </a:p>
      </dsp:txBody>
      <dsp:txXfrm rot="-5400000">
        <a:off x="1" y="586487"/>
        <a:ext cx="1167952" cy="500551"/>
      </dsp:txXfrm>
    </dsp:sp>
    <dsp:sp modelId="{903FF5B5-9209-442D-A118-55A4857F8FC3}">
      <dsp:nvSpPr>
        <dsp:cNvPr id="0" name=""/>
        <dsp:cNvSpPr/>
      </dsp:nvSpPr>
      <dsp:spPr>
        <a:xfrm rot="5400000">
          <a:off x="5272803" y="-4102338"/>
          <a:ext cx="1084527" cy="929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/>
            <a:t>Submitted plan </a:t>
          </a:r>
          <a:r>
            <a:rPr lang="en-US" sz="1200" b="1" u="sng" kern="1200" dirty="0"/>
            <a:t>July 12</a:t>
          </a:r>
          <a:r>
            <a:rPr lang="en-US" sz="1200" b="1" kern="1200" dirty="0"/>
            <a:t>. Releases $740K Planning Funds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/>
            <a:t>Engaged SME contractors for community + tribal outreach and Digital Equity (DE) Planning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Outreach and detailed planning September 2022 - September 2023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Submit detailed plan </a:t>
          </a:r>
          <a:r>
            <a:rPr lang="en-US" sz="1200" b="1" u="sng" kern="1200" dirty="0"/>
            <a:t>October 01 2023</a:t>
          </a:r>
          <a:r>
            <a:rPr lang="en-US" sz="1200" b="1" kern="1200" dirty="0"/>
            <a:t>. Releases DE implementation funds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Implement DE Plan October 2023 - 2025</a:t>
          </a:r>
        </a:p>
      </dsp:txBody>
      <dsp:txXfrm rot="-5400000">
        <a:off x="1167953" y="55454"/>
        <a:ext cx="9241286" cy="978643"/>
      </dsp:txXfrm>
    </dsp:sp>
    <dsp:sp modelId="{0C51D8CE-D0F2-4AD3-A54A-14F5E4F00EEA}">
      <dsp:nvSpPr>
        <dsp:cNvPr id="0" name=""/>
        <dsp:cNvSpPr/>
      </dsp:nvSpPr>
      <dsp:spPr>
        <a:xfrm rot="5400000">
          <a:off x="-250275" y="1727996"/>
          <a:ext cx="1668503" cy="11679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NTIA BEAD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Funds</a:t>
          </a:r>
        </a:p>
      </dsp:txBody>
      <dsp:txXfrm rot="-5400000">
        <a:off x="1" y="2061696"/>
        <a:ext cx="1167952" cy="500551"/>
      </dsp:txXfrm>
    </dsp:sp>
    <dsp:sp modelId="{C4E4B46E-3B2A-4B83-83A0-8E353ECB3F23}">
      <dsp:nvSpPr>
        <dsp:cNvPr id="0" name=""/>
        <dsp:cNvSpPr/>
      </dsp:nvSpPr>
      <dsp:spPr>
        <a:xfrm rot="5400000">
          <a:off x="5272803" y="-2614646"/>
          <a:ext cx="1084527" cy="929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Submitted GOV Letter of Intent (LOI) July 18.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Submitted plan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August 15</a:t>
          </a: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. Releases $5M planning funds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 detailed plan May 2023. Releases broadband infrastructure funds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Award grants when funding released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 Last Mile 2024+</a:t>
          </a:r>
        </a:p>
      </dsp:txBody>
      <dsp:txXfrm rot="-5400000">
        <a:off x="1167953" y="1543146"/>
        <a:ext cx="9241286" cy="978643"/>
      </dsp:txXfrm>
    </dsp:sp>
    <dsp:sp modelId="{829D1E82-C536-4B0A-8EE2-FD7742EC9DC4}">
      <dsp:nvSpPr>
        <dsp:cNvPr id="0" name=""/>
        <dsp:cNvSpPr/>
      </dsp:nvSpPr>
      <dsp:spPr>
        <a:xfrm rot="5400000">
          <a:off x="-250275" y="3183934"/>
          <a:ext cx="1668503" cy="11679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NTIA MM Funds</a:t>
          </a:r>
        </a:p>
      </dsp:txBody>
      <dsp:txXfrm rot="-5400000">
        <a:off x="1" y="3517634"/>
        <a:ext cx="1167952" cy="500551"/>
      </dsp:txXfrm>
    </dsp:sp>
    <dsp:sp modelId="{6C8CE6C2-9CDC-4E59-A545-D1C94EABFF1C}">
      <dsp:nvSpPr>
        <dsp:cNvPr id="0" name=""/>
        <dsp:cNvSpPr/>
      </dsp:nvSpPr>
      <dsp:spPr>
        <a:xfrm rot="5400000">
          <a:off x="5272803" y="-1097400"/>
          <a:ext cx="1084527" cy="9294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Architecting State-Coordinated Statewide MM Plan. ISP or ISP coalitions may submit independently. 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On track for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September 30 </a:t>
          </a: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submittal. Releases middle mile infrastructure funds.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Award Grants when funding released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 Middle Mile 2023+</a:t>
          </a:r>
        </a:p>
      </dsp:txBody>
      <dsp:txXfrm rot="-5400000">
        <a:off x="1167953" y="3060392"/>
        <a:ext cx="9241286" cy="978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4C1F-9E14-4675-AE12-859CA72FA980}">
      <dsp:nvSpPr>
        <dsp:cNvPr id="0" name=""/>
        <dsp:cNvSpPr/>
      </dsp:nvSpPr>
      <dsp:spPr>
        <a:xfrm rot="5400000">
          <a:off x="-189468" y="194688"/>
          <a:ext cx="1263125" cy="884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Connect NM Council</a:t>
          </a:r>
        </a:p>
      </dsp:txBody>
      <dsp:txXfrm rot="-5400000">
        <a:off x="2" y="447313"/>
        <a:ext cx="884187" cy="378938"/>
      </dsp:txXfrm>
    </dsp:sp>
    <dsp:sp modelId="{903FF5B5-9209-442D-A118-55A4857F8FC3}">
      <dsp:nvSpPr>
        <dsp:cNvPr id="0" name=""/>
        <dsp:cNvSpPr/>
      </dsp:nvSpPr>
      <dsp:spPr>
        <a:xfrm rot="5400000">
          <a:off x="5262452" y="-4373044"/>
          <a:ext cx="821463" cy="9577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dirty="0"/>
            <a:t>Council members appointed, Interim Chair Selected and Established Six Working Groups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dirty="0"/>
            <a:t>Allocated $70M by Legislature for MM and Last Mile deployment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Rulemaking in process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/>
            <a:t>Award Grants 2023+</a:t>
          </a:r>
        </a:p>
      </dsp:txBody>
      <dsp:txXfrm rot="-5400000">
        <a:off x="884188" y="45321"/>
        <a:ext cx="9537892" cy="741261"/>
      </dsp:txXfrm>
    </dsp:sp>
    <dsp:sp modelId="{0C51D8CE-D0F2-4AD3-A54A-14F5E4F00EEA}">
      <dsp:nvSpPr>
        <dsp:cNvPr id="0" name=""/>
        <dsp:cNvSpPr/>
      </dsp:nvSpPr>
      <dsp:spPr>
        <a:xfrm rot="5400000">
          <a:off x="-189468" y="1311482"/>
          <a:ext cx="1263125" cy="884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ARPA</a:t>
          </a:r>
        </a:p>
      </dsp:txBody>
      <dsp:txXfrm rot="-5400000">
        <a:off x="2" y="1564107"/>
        <a:ext cx="884187" cy="378938"/>
      </dsp:txXfrm>
    </dsp:sp>
    <dsp:sp modelId="{C4E4B46E-3B2A-4B83-83A0-8E353ECB3F23}">
      <dsp:nvSpPr>
        <dsp:cNvPr id="0" name=""/>
        <dsp:cNvSpPr/>
      </dsp:nvSpPr>
      <dsp:spPr>
        <a:xfrm rot="5400000">
          <a:off x="5262668" y="-3256467"/>
          <a:ext cx="821031" cy="9577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Developed Pilot Grant Program, application and scoring criteria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On track for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Week of August 8 </a:t>
          </a:r>
          <a:r>
            <a:rPr lang="en-US" sz="12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Notice of Funding Opportunity (NOFO) </a:t>
          </a:r>
          <a:endParaRPr lang="en-US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F03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Award Round 1 of grants starting Fall 2022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Implement Middle Mile/Last Mile 2022+</a:t>
          </a:r>
        </a:p>
      </dsp:txBody>
      <dsp:txXfrm rot="-5400000">
        <a:off x="884188" y="1162092"/>
        <a:ext cx="9537914" cy="740873"/>
      </dsp:txXfrm>
    </dsp:sp>
    <dsp:sp modelId="{829D1E82-C536-4B0A-8EE2-FD7742EC9DC4}">
      <dsp:nvSpPr>
        <dsp:cNvPr id="0" name=""/>
        <dsp:cNvSpPr/>
      </dsp:nvSpPr>
      <dsp:spPr>
        <a:xfrm rot="5400000">
          <a:off x="-189468" y="2428275"/>
          <a:ext cx="1263125" cy="884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Tribal Connect Fund </a:t>
          </a:r>
        </a:p>
      </dsp:txBody>
      <dsp:txXfrm rot="-5400000">
        <a:off x="2" y="2680900"/>
        <a:ext cx="884187" cy="378938"/>
      </dsp:txXfrm>
    </dsp:sp>
    <dsp:sp modelId="{6C8CE6C2-9CDC-4E59-A545-D1C94EABFF1C}">
      <dsp:nvSpPr>
        <dsp:cNvPr id="0" name=""/>
        <dsp:cNvSpPr/>
      </dsp:nvSpPr>
      <dsp:spPr>
        <a:xfrm rot="5400000">
          <a:off x="5262668" y="-2139673"/>
          <a:ext cx="821031" cy="9577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Announcement of Round 1 </a:t>
          </a:r>
          <a:r>
            <a:rPr lang="en-US" sz="12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August 11</a:t>
          </a:r>
          <a:r>
            <a:rPr lang="en-US" sz="12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 $146M – 5 applications won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Round 2 - </a:t>
          </a:r>
          <a:r>
            <a:rPr lang="en-US" sz="12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riolling</a:t>
          </a:r>
          <a:endParaRPr lang="en-US" sz="1200" b="1" kern="1200" dirty="0">
            <a:solidFill>
              <a:srgbClr val="FF0000"/>
            </a:solidFill>
            <a:latin typeface="Century Gothic" panose="020F03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Implementation 2022+ </a:t>
          </a:r>
        </a:p>
      </dsp:txBody>
      <dsp:txXfrm rot="-5400000">
        <a:off x="884188" y="2278886"/>
        <a:ext cx="9537914" cy="740873"/>
      </dsp:txXfrm>
    </dsp:sp>
    <dsp:sp modelId="{C674C812-47C3-4941-81C3-53ABF7C1E2F3}">
      <dsp:nvSpPr>
        <dsp:cNvPr id="0" name=""/>
        <dsp:cNvSpPr/>
      </dsp:nvSpPr>
      <dsp:spPr>
        <a:xfrm rot="5400000">
          <a:off x="-189468" y="3545069"/>
          <a:ext cx="1263125" cy="8841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Century Gothic" panose="020F0302020204030204"/>
              <a:ea typeface="+mn-ea"/>
              <a:cs typeface="+mn-cs"/>
            </a:rPr>
            <a:t>USDA Funds</a:t>
          </a:r>
        </a:p>
      </dsp:txBody>
      <dsp:txXfrm rot="-5400000">
        <a:off x="2" y="3797694"/>
        <a:ext cx="884187" cy="378938"/>
      </dsp:txXfrm>
    </dsp:sp>
    <dsp:sp modelId="{ABB79A4D-8440-4DC0-8D1C-6EA0093B8930}">
      <dsp:nvSpPr>
        <dsp:cNvPr id="0" name=""/>
        <dsp:cNvSpPr/>
      </dsp:nvSpPr>
      <dsp:spPr>
        <a:xfrm rot="5400000">
          <a:off x="5262668" y="-1022880"/>
          <a:ext cx="821031" cy="9577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Six NM Awardees announced for loans and grants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F0302020204030204"/>
              <a:ea typeface="+mn-ea"/>
              <a:cs typeface="+mn-cs"/>
            </a:rPr>
            <a:t>Implementation 2022+ </a:t>
          </a:r>
        </a:p>
      </dsp:txBody>
      <dsp:txXfrm rot="-5400000">
        <a:off x="884188" y="3395679"/>
        <a:ext cx="9537914" cy="74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mstudentconnect.org/for-families/" TargetMode="External"/><Relationship Id="rId2" Type="http://schemas.openxmlformats.org/officeDocument/2006/relationships/hyperlink" Target="http://getinternet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cc.gov/general/lifeline-program-low-income-consumer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elanie_Goodman@lujan.senate.go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ia.doc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25_3B87AEE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microsoft.com/office/2018/10/relationships/comments" Target="../comments/modernComment_126_2966A63E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6125" y="1860701"/>
            <a:ext cx="9798902" cy="35672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0" u="none" strike="noStrike" dirty="0">
                <a:effectLst/>
                <a:latin typeface="Source Sans Pro" panose="020B0503030403020204" pitchFamily="34" charset="0"/>
              </a:rPr>
              <a:t> INTERNET FOR ALL: </a:t>
            </a:r>
            <a:br>
              <a:rPr lang="en-US" b="1" i="0" u="none" strike="noStrike" dirty="0">
                <a:effectLst/>
                <a:latin typeface="Source Sans Pro" panose="020B0503030403020204" pitchFamily="34" charset="0"/>
              </a:rPr>
            </a:br>
            <a:r>
              <a:rPr lang="en-US" b="1" i="0" u="none" strike="noStrike" dirty="0">
                <a:effectLst/>
                <a:latin typeface="Source Sans Pro" panose="020B0503030403020204" pitchFamily="34" charset="0"/>
              </a:rPr>
              <a:t>REGIONAL &amp; STATEWIDE </a:t>
            </a:r>
            <a:br>
              <a:rPr lang="en-US" b="1" i="0" u="none" strike="noStrike" dirty="0">
                <a:effectLst/>
                <a:latin typeface="Source Sans Pro" panose="020B0503030403020204" pitchFamily="34" charset="0"/>
              </a:rPr>
            </a:br>
            <a:r>
              <a:rPr lang="en-US" b="1" i="0" u="none" strike="noStrike" dirty="0">
                <a:effectLst/>
                <a:latin typeface="Source Sans Pro" panose="020B0503030403020204" pitchFamily="34" charset="0"/>
              </a:rPr>
              <a:t>BROADBAND INITIATIVES </a:t>
            </a:r>
            <a:br>
              <a:rPr lang="en-US" b="1" i="0" u="none" strike="noStrike" dirty="0">
                <a:effectLst/>
                <a:latin typeface="Source Sans Pro" panose="020B0503030403020204" pitchFamily="34" charset="0"/>
              </a:rPr>
            </a:br>
            <a:r>
              <a:rPr lang="en-US" b="1" i="0" u="none" strike="noStrike" dirty="0">
                <a:effectLst/>
                <a:latin typeface="Source Sans Pro" panose="020B0503030403020204" pitchFamily="34" charset="0"/>
              </a:rPr>
              <a:t>&amp; LOCAL FUNDING </a:t>
            </a:r>
            <a:br>
              <a:rPr lang="en-US" b="1" i="0" u="none" strike="noStrike" dirty="0">
                <a:effectLst/>
                <a:latin typeface="Source Sans Pro" panose="020B0503030403020204" pitchFamily="34" charset="0"/>
              </a:rPr>
            </a:br>
            <a:r>
              <a:rPr lang="en-US" b="1" i="0" u="none" strike="noStrike" dirty="0">
                <a:effectLst/>
                <a:latin typeface="Source Sans Pro" panose="020B0503030403020204" pitchFamily="34" charset="0"/>
              </a:rPr>
              <a:t>OPPORTUNITIES AHEAD</a:t>
            </a:r>
            <a:br>
              <a:rPr lang="en-US" b="1" i="0" u="none" strike="noStrike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</a:br>
            <a:br>
              <a:rPr lang="en-US" b="1" i="0" u="none" strike="noStrike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</a:br>
            <a:r>
              <a:rPr lang="en-US" sz="3600" b="1" i="0" u="none" strike="noStrike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CIO Forum</a:t>
            </a:r>
            <a:br>
              <a:rPr lang="en-US" sz="3600" dirty="0"/>
            </a:br>
            <a:r>
              <a:rPr lang="en-US" sz="3600" dirty="0"/>
              <a:t>September 27, 2022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79142"/>
            <a:ext cx="9905999" cy="541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 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4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C910D1ED-A2C3-A9B4-F75F-3FC5DCAAA901}"/>
              </a:ext>
            </a:extLst>
          </p:cNvPr>
          <p:cNvSpPr txBox="1">
            <a:spLocks/>
          </p:cNvSpPr>
          <p:nvPr/>
        </p:nvSpPr>
        <p:spPr>
          <a:xfrm>
            <a:off x="5589527" y="2013199"/>
            <a:ext cx="5917152" cy="374904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Nodes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Major Routes/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Internet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“Meet me</a:t>
            </a:r>
            <a:r>
              <a:rPr lang="en-US" sz="2000">
                <a:latin typeface="Century Gothic" panose="020B0502020202020204" pitchFamily="34" charset="0"/>
                <a:cs typeface="Arial" panose="020B0604020202020204" pitchFamily="34" charset="0"/>
              </a:rPr>
              <a:t>” aggregation 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points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Upgrading electrical and cooling systems for </a:t>
            </a:r>
            <a:r>
              <a:rPr lang="en-U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HigherEd</a:t>
            </a:r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 facilities housing SEN Nodes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Adding key corridors, closing of rings for resiliency and a box around the SEN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  <a:cs typeface="Arial" panose="020B0604020202020204" pitchFamily="34" charset="0"/>
              </a:rPr>
              <a:t>Becomes launching points for last mile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30BED2F6-6246-3316-AD8C-EBA3E7E1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9773" y="6003561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6" y="702161"/>
            <a:ext cx="5039833" cy="5486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5" y="700041"/>
            <a:ext cx="5039833" cy="548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700041"/>
            <a:ext cx="5039833" cy="5486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3" y="700041"/>
            <a:ext cx="5039833" cy="5486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2" y="700041"/>
            <a:ext cx="5039833" cy="548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1" y="697921"/>
            <a:ext cx="5039833" cy="5486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1" y="704281"/>
            <a:ext cx="5039833" cy="548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86" y="710641"/>
            <a:ext cx="5039832" cy="5486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75" y="710641"/>
            <a:ext cx="5039832" cy="5486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64" y="710641"/>
            <a:ext cx="5039832" cy="5486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53" y="710641"/>
            <a:ext cx="5039832" cy="5486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53" y="717001"/>
            <a:ext cx="5039832" cy="5486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53" y="710641"/>
            <a:ext cx="5039832" cy="5486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20" y="717001"/>
            <a:ext cx="5039832" cy="5486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589527" y="1097150"/>
            <a:ext cx="60712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 is foundation for the State Middle Mile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3610466" y="3101419"/>
            <a:ext cx="1395167" cy="122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EEE9-706D-4BAE-78B1-3977C38B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66" y="0"/>
            <a:ext cx="9905998" cy="1478570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B7C7-E5F5-1E66-138E-77DBFA27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27" y="1055802"/>
            <a:ext cx="10953177" cy="5623089"/>
          </a:xfrm>
        </p:spPr>
        <p:txBody>
          <a:bodyPr>
            <a:normAutofit fontScale="4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 SEN to establish regional aggregation sites (Nodes) operations with E-rate funding (for sustainability)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 Nodes as landing sites for existing and new Middle Mile (supporting ISP and state coordinated  NTIA applications)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Maximize NTIA funding for Last Mile with all the tools at state's disposal (mapping etc...)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Coordinate Last Mile deployment while removing all obstacles (permits, ROW &amp; pole attachments)</a:t>
            </a:r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6000" dirty="0">
                <a:latin typeface="Calibri" panose="020F0502020204030204" pitchFamily="34" charset="0"/>
              </a:rPr>
              <a:t>Develop and implement a robust digital equity statewide program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atin typeface="Calibri" panose="020F0502020204030204" pitchFamily="34" charset="0"/>
              </a:rPr>
              <a:t>Deployment projects are already starting:</a:t>
            </a:r>
          </a:p>
          <a:p>
            <a:pPr marL="457200" lvl="1">
              <a:spcBef>
                <a:spcPts val="0"/>
              </a:spcBef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pgrades in Gallup and surrounding areas (Gallup node, </a:t>
            </a:r>
            <a:r>
              <a:rPr lang="en-US" sz="4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Crownpoint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South of Gallup, Zuni pueblo)  </a:t>
            </a:r>
          </a:p>
          <a:p>
            <a:pPr marL="457200" lvl="1">
              <a:spcBef>
                <a:spcPts val="0"/>
              </a:spcBef>
            </a:pP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eployments to rural residents in Fort Wingate (fiber to the home and mesh wireless) t</a:t>
            </a:r>
          </a:p>
          <a:p>
            <a:pPr marL="457200" lvl="1">
              <a:spcBef>
                <a:spcPts val="0"/>
              </a:spcBef>
            </a:pP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irect technical support for municipality driven projects and partnerships with industry like in Jal New Mexico. </a:t>
            </a:r>
            <a:endParaRPr lang="en-US" sz="4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6000" dirty="0">
                <a:latin typeface="Calibri" panose="020F0502020204030204" pitchFamily="34" charset="0"/>
              </a:rPr>
              <a:t>Celebrate victories along the way</a:t>
            </a:r>
          </a:p>
        </p:txBody>
      </p:sp>
    </p:spTree>
    <p:extLst>
      <p:ext uri="{BB962C8B-B14F-4D97-AF65-F5344CB8AC3E}">
        <p14:creationId xmlns:p14="http://schemas.microsoft.com/office/powerpoint/2010/main" val="180366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8829-2BBC-ECF3-9504-7B205F4C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C07D-F0CD-4ED9-11C7-05B4A97A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70202"/>
            <a:ext cx="9905999" cy="382099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Broadband Needs to plan in cyber security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Broadband work is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not same as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Information Technology (IT) but related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Broadband is complex and will require manpower to properly implement (adequate for a $1-3B program over 5 years)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Strategy and plan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must be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developed with input from rural NM, local ISPs, tribes, and agency CIOS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8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DCC2-6F92-05AF-0A0B-ABE2BE67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865" y="0"/>
            <a:ext cx="9905998" cy="1478570"/>
          </a:xfrm>
        </p:spPr>
        <p:txBody>
          <a:bodyPr/>
          <a:lstStyle/>
          <a:p>
            <a:r>
              <a:rPr lang="en-US" dirty="0"/>
              <a:t>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0DC0-5C46-647D-EB79-51E1B97C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351" y="1272209"/>
            <a:ext cx="9905999" cy="4293704"/>
          </a:xfrm>
        </p:spPr>
        <p:txBody>
          <a:bodyPr>
            <a:normAutofit fontScale="85000" lnSpcReduction="10000"/>
          </a:bodyPr>
          <a:lstStyle/>
          <a:p>
            <a:pPr marL="0" lvl="0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Need your support and participation in Broadband deployment</a:t>
            </a:r>
          </a:p>
          <a:p>
            <a:pPr marL="0" lvl="0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Example:  DOH and HSD need your help to get rural clinics to get connected</a:t>
            </a:r>
          </a:p>
          <a:p>
            <a:pPr marL="0" lvl="0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Example: PED, HED, early childhood education (meeting every 2 weeks to coordinate how to connect childhood centers, students and teachers in Gallup)</a:t>
            </a:r>
          </a:p>
          <a:p>
            <a:pPr marL="0" lvl="0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Need your help for identifying opportunities in your departments, agencies and branch offices</a:t>
            </a:r>
          </a:p>
          <a:p>
            <a:pPr marL="0" lvl="0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Needs assessment – template and survey coming in a few months</a:t>
            </a:r>
          </a:p>
          <a:p>
            <a:pPr marL="0" lvl="0">
              <a:lnSpc>
                <a:spcPct val="130000"/>
              </a:lnSpc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Be thinking of your agency/dept needs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903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backup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B4C7ABF-2632-ABCF-9F32-0E47D9CC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104" y="0"/>
            <a:ext cx="5327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A2D3FF3-793F-8FEE-118F-4E482196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370"/>
            <a:ext cx="12192000" cy="40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03540" y="959805"/>
            <a:ext cx="11188460" cy="2365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Federal Broadband Programs &amp; support</a:t>
            </a:r>
            <a:endParaRPr lang="en-US" sz="8000" dirty="0"/>
          </a:p>
        </p:txBody>
      </p:sp>
      <p:sp>
        <p:nvSpPr>
          <p:cNvPr id="9" name="Rectangle 8"/>
          <p:cNvSpPr/>
          <p:nvPr/>
        </p:nvSpPr>
        <p:spPr>
          <a:xfrm>
            <a:off x="1313608" y="4015441"/>
            <a:ext cx="98748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“We will no longer tolerate stories of working families unable to access work, of students forced to drive miles just to do their homework in a McDonald’s parking lot, of patients cut off from essential health services.”</a:t>
            </a:r>
          </a:p>
        </p:txBody>
      </p:sp>
    </p:spTree>
    <p:extLst>
      <p:ext uri="{BB962C8B-B14F-4D97-AF65-F5344CB8AC3E}">
        <p14:creationId xmlns:p14="http://schemas.microsoft.com/office/powerpoint/2010/main" val="261007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0264" y="846176"/>
            <a:ext cx="9905998" cy="1478570"/>
          </a:xfrm>
        </p:spPr>
        <p:txBody>
          <a:bodyPr>
            <a:noAutofit/>
          </a:bodyPr>
          <a:lstStyle/>
          <a:p>
            <a:r>
              <a:rPr lang="en-US" sz="8000" b="1" dirty="0"/>
              <a:t>Priorities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1632958" y="2067364"/>
            <a:ext cx="100152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u="sng" dirty="0"/>
              <a:t>One Hundred Percent Connectivity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dirty="0"/>
              <a:t>Real Affordability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dirty="0"/>
              <a:t>Resilient and Robust Networks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400" dirty="0"/>
              <a:t>Meaningful Consumer Protections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1804" y="510319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Historic investments made over the last two years to achieve these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7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8ECB-774D-CEDC-AF26-552BAB93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80" y="416856"/>
            <a:ext cx="9905998" cy="1478570"/>
          </a:xfrm>
        </p:spPr>
        <p:txBody>
          <a:bodyPr>
            <a:normAutofit/>
          </a:bodyPr>
          <a:lstStyle/>
          <a:p>
            <a:r>
              <a:rPr lang="en-US" b="1" dirty="0" err="1"/>
              <a:t>GOAls</a:t>
            </a:r>
            <a:r>
              <a:rPr lang="en-US" b="1" dirty="0"/>
              <a:t>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C4D4-9DF3-C486-D011-7CB33137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180" y="1895426"/>
            <a:ext cx="9486499" cy="4669789"/>
          </a:xfrm>
        </p:spPr>
        <p:txBody>
          <a:bodyPr>
            <a:normAutofit/>
          </a:bodyPr>
          <a:lstStyle/>
          <a:p>
            <a:r>
              <a:rPr lang="en-US" dirty="0"/>
              <a:t>Meet and Greet</a:t>
            </a:r>
          </a:p>
          <a:p>
            <a:r>
              <a:rPr lang="en-US" dirty="0"/>
              <a:t>State and OBAE Update and Opportunities</a:t>
            </a:r>
          </a:p>
          <a:p>
            <a:r>
              <a:rPr lang="en-US" dirty="0"/>
              <a:t>What is Next and Action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1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9879" y="487943"/>
            <a:ext cx="9905998" cy="1478570"/>
          </a:xfrm>
        </p:spPr>
        <p:txBody>
          <a:bodyPr>
            <a:noAutofit/>
          </a:bodyPr>
          <a:lstStyle/>
          <a:p>
            <a:r>
              <a:rPr lang="en-US" sz="7200" b="1" dirty="0"/>
              <a:t>American Rescue Plan Act</a:t>
            </a:r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584073" y="2199270"/>
            <a:ext cx="9471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/>
              <a:t>$350B State &amp; Local Fiscal Recovery Funds</a:t>
            </a:r>
          </a:p>
          <a:p>
            <a:pPr lvl="1" fontAlgn="base"/>
            <a:r>
              <a:rPr lang="en-US" sz="3200" dirty="0"/>
              <a:t>		(Final rule published in January)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1674" y="3760967"/>
            <a:ext cx="93424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/>
              <a:t>$10B Capital Projects Fund</a:t>
            </a:r>
          </a:p>
          <a:p>
            <a:pPr lvl="1" fontAlgn="base"/>
            <a:r>
              <a:rPr lang="en-US" sz="3200" dirty="0"/>
              <a:t>		- HB2 Appropriated $123M for broadband</a:t>
            </a:r>
          </a:p>
          <a:p>
            <a:pPr lvl="1" fontAlgn="base"/>
            <a:r>
              <a:rPr lang="en-US" sz="3200" dirty="0"/>
              <a:t>		- Connect NM Council &amp; DoIT</a:t>
            </a:r>
          </a:p>
        </p:txBody>
      </p:sp>
    </p:spTree>
    <p:extLst>
      <p:ext uri="{BB962C8B-B14F-4D97-AF65-F5344CB8AC3E}">
        <p14:creationId xmlns:p14="http://schemas.microsoft.com/office/powerpoint/2010/main" val="149691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9879" y="872054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Infrastructure Investment &amp; Jobs 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9879" y="2711056"/>
            <a:ext cx="100152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$42.45B Broadband Equity, Access &amp; Deployment</a:t>
            </a:r>
            <a:br>
              <a:rPr lang="en-US" sz="3600" dirty="0"/>
            </a:br>
            <a:r>
              <a:rPr lang="en-US" sz="3600" dirty="0"/>
              <a:t>(FCC Mapping &amp; Challenge Phases)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$2.75B Digital Equity Act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$2B Expand Tribal Connectivity Fund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$1B Middle Mile Broadband Infrastructure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3600" dirty="0"/>
              <a:t>$2B Additional support (e.g. USDA Reconnect)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340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52" y="295132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6700" b="1" dirty="0"/>
              <a:t>Affordable Connectivity Program (FCC)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2578"/>
            <a:ext cx="10515600" cy="4578153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3800" b="1" dirty="0"/>
              <a:t>Must get more people enrolled </a:t>
            </a:r>
          </a:p>
          <a:p>
            <a:pPr lvl="2"/>
            <a:r>
              <a:rPr lang="en-US" sz="3800" u="sng" dirty="0">
                <a:hlinkClick r:id="rId2"/>
              </a:rPr>
              <a:t>http://getinternet.gov/</a:t>
            </a:r>
            <a:endParaRPr lang="en-US" sz="3800" dirty="0"/>
          </a:p>
          <a:p>
            <a:pPr lvl="2"/>
            <a:r>
              <a:rPr lang="en-US" sz="3800" dirty="0">
                <a:hlinkClick r:id="rId3"/>
              </a:rPr>
              <a:t>https://nmstudentconnect.org/for-families/</a:t>
            </a:r>
            <a:r>
              <a:rPr lang="en-US" sz="3800" dirty="0"/>
              <a:t> </a:t>
            </a:r>
          </a:p>
          <a:p>
            <a:pPr lvl="1"/>
            <a:r>
              <a:rPr lang="en-US" sz="3800" b="1" dirty="0"/>
              <a:t>$14.2 billion FCC benefit program </a:t>
            </a:r>
            <a:r>
              <a:rPr lang="en-US" sz="3800" dirty="0"/>
              <a:t>to help ensure that households can afford the broadband they need for work, school, healthcare and more.</a:t>
            </a:r>
          </a:p>
          <a:p>
            <a:pPr lvl="2"/>
            <a:r>
              <a:rPr lang="en-US" sz="3800" dirty="0"/>
              <a:t>$30 per month toward internet service for eligible households and up to $75 per month for households on qualifying Tribal lands. Eligible households can also receive a one-time discount of up to $100 to purchase a laptop, desktop computer, or tablet from participating providers if they contribute more than $10 and less than $50 toward the purchase price.</a:t>
            </a:r>
          </a:p>
          <a:p>
            <a:pPr lvl="1"/>
            <a:r>
              <a:rPr lang="en-US" sz="3800" b="1" dirty="0"/>
              <a:t>Lifeline</a:t>
            </a:r>
            <a:r>
              <a:rPr lang="en-US" sz="3800" dirty="0"/>
              <a:t> </a:t>
            </a:r>
            <a:r>
              <a:rPr lang="en-US" sz="3800" dirty="0">
                <a:hlinkClick r:id="rId4"/>
              </a:rPr>
              <a:t>https://www.fcc.gov/general/lifeline-program-low-income-consumers</a:t>
            </a:r>
            <a:r>
              <a:rPr lang="en-US" sz="3800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4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03818" y="315309"/>
            <a:ext cx="9905998" cy="116664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Supporting broadband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037491" y="4122885"/>
            <a:ext cx="849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fontAlgn="base"/>
            <a:r>
              <a:rPr lang="en-US" sz="3200" b="1" dirty="0"/>
              <a:t>Casework and outreach</a:t>
            </a:r>
          </a:p>
          <a:p>
            <a:pPr lvl="3" algn="r" fontAlgn="base"/>
            <a:r>
              <a:rPr lang="en-US" sz="2000" dirty="0"/>
              <a:t>Grant search, </a:t>
            </a:r>
            <a:r>
              <a:rPr lang="en-US" sz="2000" dirty="0" err="1"/>
              <a:t>telcos</a:t>
            </a:r>
            <a:r>
              <a:rPr lang="en-US" sz="2000" dirty="0"/>
              <a:t>, federal agencies</a:t>
            </a:r>
          </a:p>
          <a:p>
            <a:pPr lvl="3" algn="r" fontAlgn="base"/>
            <a:r>
              <a:rPr lang="en-US" sz="2000" dirty="0">
                <a:hlinkClick r:id="rId2"/>
              </a:rPr>
              <a:t>Melanie_Goodman@lujan.senate.gov</a:t>
            </a:r>
            <a:r>
              <a:rPr lang="en-US" sz="2000" dirty="0"/>
              <a:t> - broadband</a:t>
            </a:r>
            <a:endParaRPr lang="en-US" sz="3200" dirty="0"/>
          </a:p>
          <a:p>
            <a:pPr lvl="1" algn="r" fontAlgn="base"/>
            <a:r>
              <a:rPr lang="en-US" sz="3200" b="1" dirty="0"/>
              <a:t>Congressionally Directed Spending</a:t>
            </a:r>
          </a:p>
          <a:p>
            <a:pPr lvl="2" algn="r" fontAlgn="base"/>
            <a:r>
              <a:rPr lang="en-US" sz="2000" dirty="0"/>
              <a:t>	Broadband funded through HUD, USDA, …</a:t>
            </a:r>
          </a:p>
          <a:p>
            <a:pPr lvl="2" algn="r" fontAlgn="base"/>
            <a:r>
              <a:rPr lang="en-US" sz="2000" dirty="0"/>
              <a:t>	(past projects: senate.appropriations.gov)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4497" y="1786758"/>
            <a:ext cx="9690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Senator Lujan’s selected legislation: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Plan for Broadband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Spectrum Innovation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Digital Equity Foundation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Uncap America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School Bus WIFI</a:t>
            </a:r>
          </a:p>
        </p:txBody>
      </p:sp>
    </p:spTree>
    <p:extLst>
      <p:ext uri="{BB962C8B-B14F-4D97-AF65-F5344CB8AC3E}">
        <p14:creationId xmlns:p14="http://schemas.microsoft.com/office/powerpoint/2010/main" val="354757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6842-3F1F-E6FD-5F55-88AF31B1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262" y="2490349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09780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F21C-FB5B-341C-6A6E-F333EF5F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23" y="464987"/>
            <a:ext cx="9905998" cy="1478570"/>
          </a:xfrm>
        </p:spPr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12EEB-8AD5-F611-F399-9118CDC0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423" y="1739048"/>
            <a:ext cx="9460998" cy="4040054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NTIA- National Telecommunications and Information Admin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2400" dirty="0"/>
              <a:t>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BEAD – Broadband Access Equity and Deployment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ARPA – American Rescue Plan Act of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TCP - Tribal broadband Connect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CNMC - Connect New Mexico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USDA - US Dept of Agriculture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FTTH/FTTP – Fiber to the Home/Fiber to the Premise</a:t>
            </a:r>
          </a:p>
          <a:p>
            <a:r>
              <a:rPr lang="en-US" dirty="0"/>
              <a:t>OBAE - Office of Broadband Access and Expansion</a:t>
            </a:r>
          </a:p>
          <a:p>
            <a:r>
              <a:rPr lang="en-US" dirty="0"/>
              <a:t>PEN - Public Education Network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BF17D-E25B-3175-02A6-4CD953A6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4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F21C-FB5B-341C-6A6E-F333EF5F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23" y="464987"/>
            <a:ext cx="9905998" cy="1478570"/>
          </a:xfrm>
        </p:spPr>
        <p:txBody>
          <a:bodyPr/>
          <a:lstStyle/>
          <a:p>
            <a:r>
              <a:rPr lang="en-US" dirty="0"/>
              <a:t>STATE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12EEB-8AD5-F611-F399-9118CDC0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423" y="1739048"/>
            <a:ext cx="9460998" cy="40400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Legislation: HB10 and SB93 and SB 377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Office of Broadband Access and Expansion (OBAE)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Connect New Mexico Council (CNMC)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BF17D-E25B-3175-02A6-4CD953A6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5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287" y="201841"/>
            <a:ext cx="10863604" cy="9765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Building OBAE Team and STRATEGY: EIGHT week Accomplishments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8652" y="1131216"/>
            <a:ext cx="10210012" cy="562780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Funding: met key milestones for submitting plans for federal funding: 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Equity July 18, BEAD August 15 and Middle Mile September 30; ARPA Sept 24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Announced Notice of funding grant program Aug 8 and set 3 app windows. 4 webinars and application portal; added alternative technologies</a:t>
            </a:r>
            <a:endParaRPr lang="en-US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Staffing well underway: 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Hired 4 people:  Exec Assistant (on board), GIS (starts Oct 3), Ops Manager (on board), offer to Deputy Director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Developed 6 contracts, SOWs, and Work Orders for 6 consultants to get  help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Hired Finlay as engineering consult firm and CTC as Program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mgmt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consult firm</a:t>
            </a:r>
          </a:p>
          <a:p>
            <a:pPr lvl="1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grants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interviews in process</a:t>
            </a:r>
          </a:p>
          <a:p>
            <a:pPr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Equity and data collection report to LFC Oct 1 per HB 10 on track and detailed Broadband plan Jan 1 based on consortium plan </a:t>
            </a:r>
          </a:p>
          <a:p>
            <a:pPr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Engagement: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Held Tribal Convening Summit Sept 12 starting a series of quarterly tribal summits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Traveled for 5 site visits to understand needs and fold into broadband plan</a:t>
            </a:r>
          </a:p>
          <a:p>
            <a:pPr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Coordinating with FCC for accurate maps </a:t>
            </a:r>
          </a:p>
          <a:p>
            <a:pPr lvl="1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Map Challenge Summit Sept 23</a:t>
            </a:r>
          </a:p>
          <a:p>
            <a:pPr lvl="1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Engaging RLS2 for more accurate and speedy map updates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960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EDC-27AC-D7DF-A15F-AD0D4719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18" y="241445"/>
            <a:ext cx="9905998" cy="1478570"/>
          </a:xfrm>
        </p:spPr>
        <p:txBody>
          <a:bodyPr/>
          <a:lstStyle/>
          <a:p>
            <a:r>
              <a:rPr lang="en-US" b="1" dirty="0"/>
              <a:t>EIGHT </a:t>
            </a:r>
            <a:r>
              <a:rPr lang="en-US" b="1" dirty="0" err="1"/>
              <a:t>wEEK</a:t>
            </a:r>
            <a:r>
              <a:rPr lang="en-US" b="1" dirty="0"/>
              <a:t> OBAE Accomplishments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F788-CEFE-B2C1-EE11-A26552D56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81" y="1206630"/>
            <a:ext cx="9905999" cy="526958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Developed Middle Mile and Last Mile Strategy based on 5 pillars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Coordinated with Public School Facility Agency (PSFA) and OBAE for Statewide Education Network (SEN) as foundation for Middle Mile –Joint Powers Agreement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Two RFIs to ISPs and tribes to coordinate letters of support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Visited candidate nodes, meet me aggregation points at higher ed locations.  Got agreement for new node locations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Submitted GEER II application to fund the node facilities to have the right electricity, cooling and generators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7600" dirty="0">
                <a:latin typeface="Calibri" panose="020F0502020204030204" pitchFamily="34" charset="0"/>
                <a:cs typeface="Times New Roman" panose="02020603050405020304" pitchFamily="18" charset="0"/>
              </a:rPr>
              <a:t>Drafting legislation to remove obstacles:</a:t>
            </a:r>
          </a:p>
          <a:p>
            <a:pPr lvl="2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Anti-donation</a:t>
            </a:r>
          </a:p>
          <a:p>
            <a:pPr lvl="2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ROWs </a:t>
            </a:r>
          </a:p>
          <a:p>
            <a:pPr lvl="2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P3’s</a:t>
            </a:r>
          </a:p>
          <a:p>
            <a:pPr lvl="2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Clean-up of HB10 and SB93</a:t>
            </a:r>
          </a:p>
          <a:p>
            <a:pPr marL="57150" indent="0">
              <a:spcBef>
                <a:spcPts val="0"/>
              </a:spcBef>
              <a:buSzPts val="1000"/>
              <a:buNone/>
              <a:tabLst>
                <a:tab pos="914400" algn="l"/>
              </a:tabLst>
            </a:pPr>
            <a:r>
              <a:rPr lang="en-US" sz="9600" dirty="0">
                <a:latin typeface="Calibri" panose="020F0502020204030204" pitchFamily="34" charset="0"/>
                <a:cs typeface="Times New Roman" panose="02020603050405020304" pitchFamily="18" charset="0"/>
              </a:rPr>
              <a:t>Developed key relationships 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CNMC for rulemaking and defining roles of CNMC, DOIT and OBAE.  Participate in 6 Working </a:t>
            </a:r>
            <a:r>
              <a:rPr lang="en-US" sz="5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grps</a:t>
            </a:r>
            <a:r>
              <a:rPr 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Started workforce development program planning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Developed plan for 4 rural clinics to get connectivity for telehealth appointments</a:t>
            </a:r>
          </a:p>
          <a:p>
            <a:pPr lvl="1">
              <a:spcBef>
                <a:spcPts val="0"/>
              </a:spcBef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5800" dirty="0">
                <a:latin typeface="Calibri" panose="020F0502020204030204" pitchFamily="34" charset="0"/>
                <a:cs typeface="Times New Roman" panose="02020603050405020304" pitchFamily="18" charset="0"/>
              </a:rPr>
              <a:t>Briefed several LFC subcommittees (STTC 2x, TIRS, Rural subcommittee on progress and plan</a:t>
            </a:r>
          </a:p>
          <a:p>
            <a:pPr lvl="2">
              <a:spcBef>
                <a:spcPts val="0"/>
              </a:spcBef>
              <a:buSzPts val="1000"/>
              <a:tabLst>
                <a:tab pos="914400" algn="l"/>
              </a:tabLst>
            </a:pPr>
            <a:endParaRPr lang="en-US" sz="6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8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1F52-9A60-F080-0E8A-FDF99C30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87" y="189589"/>
            <a:ext cx="10058400" cy="959963"/>
          </a:xfrm>
        </p:spPr>
        <p:txBody>
          <a:bodyPr/>
          <a:lstStyle/>
          <a:p>
            <a:r>
              <a:rPr lang="en-US" b="1" dirty="0"/>
              <a:t>The Five OBAE Pillars</a:t>
            </a:r>
          </a:p>
        </p:txBody>
      </p:sp>
      <p:pic>
        <p:nvPicPr>
          <p:cNvPr id="9" name="Content Placeholder 8" descr="Greek Pillar outline">
            <a:extLst>
              <a:ext uri="{FF2B5EF4-FFF2-40B4-BE49-F238E27FC236}">
                <a16:creationId xmlns:a16="http://schemas.microsoft.com/office/drawing/2014/main" id="{96B3FEFA-3CAB-6540-48C8-1D4091066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66" y="924394"/>
            <a:ext cx="914400" cy="9144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C5A301-31D7-70B4-86E4-0FAEE31CBF99}"/>
              </a:ext>
            </a:extLst>
          </p:cNvPr>
          <p:cNvSpPr/>
          <p:nvPr/>
        </p:nvSpPr>
        <p:spPr>
          <a:xfrm>
            <a:off x="1244339" y="1755630"/>
            <a:ext cx="452486" cy="2535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Content Placeholder 8" descr="Greek Pillar outline">
            <a:extLst>
              <a:ext uri="{FF2B5EF4-FFF2-40B4-BE49-F238E27FC236}">
                <a16:creationId xmlns:a16="http://schemas.microsoft.com/office/drawing/2014/main" id="{E7118207-40F4-9F94-CF46-62611E0B9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9983" y="935393"/>
            <a:ext cx="914400" cy="914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42084D9-7AC5-9C95-E321-99FFC1BF2054}"/>
              </a:ext>
            </a:extLst>
          </p:cNvPr>
          <p:cNvSpPr/>
          <p:nvPr/>
        </p:nvSpPr>
        <p:spPr>
          <a:xfrm>
            <a:off x="3404656" y="1757203"/>
            <a:ext cx="452486" cy="2535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Content Placeholder 8" descr="Greek Pillar outline">
            <a:extLst>
              <a:ext uri="{FF2B5EF4-FFF2-40B4-BE49-F238E27FC236}">
                <a16:creationId xmlns:a16="http://schemas.microsoft.com/office/drawing/2014/main" id="{647F9F3D-047C-0654-F6FB-B2C1385A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988" y="943250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384C08D-F7FF-2B9C-06B3-1CF290DEC881}"/>
              </a:ext>
            </a:extLst>
          </p:cNvPr>
          <p:cNvSpPr/>
          <p:nvPr/>
        </p:nvSpPr>
        <p:spPr>
          <a:xfrm>
            <a:off x="7899661" y="1765060"/>
            <a:ext cx="452486" cy="2535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Content Placeholder 8" descr="Greek Pillar outline">
            <a:extLst>
              <a:ext uri="{FF2B5EF4-FFF2-40B4-BE49-F238E27FC236}">
                <a16:creationId xmlns:a16="http://schemas.microsoft.com/office/drawing/2014/main" id="{987CACE3-CE7D-6483-E43B-6BE39254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909" y="907109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135E6DA-8BEE-2D05-D562-DBBD96CA59E8}"/>
              </a:ext>
            </a:extLst>
          </p:cNvPr>
          <p:cNvSpPr/>
          <p:nvPr/>
        </p:nvSpPr>
        <p:spPr>
          <a:xfrm>
            <a:off x="9852582" y="1728919"/>
            <a:ext cx="452486" cy="2535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Content Placeholder 8" descr="Greek Pillar outline">
            <a:extLst>
              <a:ext uri="{FF2B5EF4-FFF2-40B4-BE49-F238E27FC236}">
                <a16:creationId xmlns:a16="http://schemas.microsoft.com/office/drawing/2014/main" id="{A85FC43F-9832-FB68-8BF6-1CEC3004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297" y="946386"/>
            <a:ext cx="914400" cy="914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E1E7CE9-9B00-7D8D-2C0A-BED7839AE235}"/>
              </a:ext>
            </a:extLst>
          </p:cNvPr>
          <p:cNvSpPr/>
          <p:nvPr/>
        </p:nvSpPr>
        <p:spPr>
          <a:xfrm>
            <a:off x="5517824" y="1768196"/>
            <a:ext cx="452486" cy="2535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71E25B-A6D4-E847-9B49-FF92EBA59701}"/>
              </a:ext>
            </a:extLst>
          </p:cNvPr>
          <p:cNvSpPr txBox="1"/>
          <p:nvPr/>
        </p:nvSpPr>
        <p:spPr>
          <a:xfrm>
            <a:off x="4807670" y="4404564"/>
            <a:ext cx="213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Plan the Foundation for </a:t>
            </a:r>
          </a:p>
          <a:p>
            <a:r>
              <a:rPr lang="en-US" sz="1200" b="1" u="sng" dirty="0"/>
              <a:t>Broadband (BB) Connectivity within 5-Year Period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830132-4BB4-B594-DE37-3292F8830B41}"/>
              </a:ext>
            </a:extLst>
          </p:cNvPr>
          <p:cNvSpPr txBox="1"/>
          <p:nvPr/>
        </p:nvSpPr>
        <p:spPr>
          <a:xfrm>
            <a:off x="2700780" y="4389212"/>
            <a:ext cx="213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Support a Robust Fiber State-wide Middle Mile</a:t>
            </a:r>
            <a:r>
              <a:rPr lang="en-US" sz="1200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5BA0E4-6346-D345-3CBB-75DB06D025E2}"/>
              </a:ext>
            </a:extLst>
          </p:cNvPr>
          <p:cNvSpPr txBox="1"/>
          <p:nvPr/>
        </p:nvSpPr>
        <p:spPr>
          <a:xfrm>
            <a:off x="427348" y="4332295"/>
            <a:ext cx="2306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Foster Collaboration and Partnerships</a:t>
            </a:r>
            <a:r>
              <a:rPr lang="en-US" sz="1200" b="1" dirty="0"/>
              <a:t>: </a:t>
            </a:r>
          </a:p>
          <a:p>
            <a:r>
              <a:rPr lang="en-US" sz="1100" b="1" dirty="0"/>
              <a:t>(e.g., SEN, PEN, RFN, Connect NM Council, Tribes and Pueblos, P3s, ISPs, Telcos, Coops, Counties, Border states, </a:t>
            </a:r>
            <a:r>
              <a:rPr lang="en-US" sz="1100" b="1" dirty="0" err="1"/>
              <a:t>Nonprofits,state</a:t>
            </a:r>
            <a:r>
              <a:rPr lang="en-US" sz="1100" b="1" dirty="0"/>
              <a:t> agencies,  Coalitions, Consortiums, Collectives, etc.)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A8BB87-375A-0445-1260-C47E69187D76}"/>
              </a:ext>
            </a:extLst>
          </p:cNvPr>
          <p:cNvSpPr txBox="1"/>
          <p:nvPr/>
        </p:nvSpPr>
        <p:spPr>
          <a:xfrm>
            <a:off x="7307339" y="4406134"/>
            <a:ext cx="213988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Create and Adopt Innovative Approaches </a:t>
            </a:r>
            <a:r>
              <a:rPr lang="en-US" sz="1100" b="1" dirty="0"/>
              <a:t>(e.g., Spectrum, best practices, lessons learned, best in class tools)</a:t>
            </a:r>
            <a:endParaRPr lang="en-US" sz="1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9FDE7-E6AC-7ABB-4273-A29EC196D581}"/>
              </a:ext>
            </a:extLst>
          </p:cNvPr>
          <p:cNvSpPr txBox="1"/>
          <p:nvPr/>
        </p:nvSpPr>
        <p:spPr>
          <a:xfrm>
            <a:off x="9447224" y="4406134"/>
            <a:ext cx="213988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Nurture Alternative Technologies</a:t>
            </a:r>
            <a:r>
              <a:rPr lang="en-US" sz="1200" b="1" dirty="0"/>
              <a:t> </a:t>
            </a:r>
            <a:r>
              <a:rPr lang="en-US" sz="1100" b="1" dirty="0"/>
              <a:t>(e.g., MM Wireless, HAPS, Satellite, Photoelectronics, Mesh Networks, etc.)</a:t>
            </a:r>
            <a:endParaRPr lang="en-US" sz="1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1FED1C-48A8-D53C-4CF5-BF07F25EA5D6}"/>
              </a:ext>
            </a:extLst>
          </p:cNvPr>
          <p:cNvSpPr/>
          <p:nvPr/>
        </p:nvSpPr>
        <p:spPr>
          <a:xfrm>
            <a:off x="374823" y="4047385"/>
            <a:ext cx="10850252" cy="27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89-42B9-2104-25DC-425F97EB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5254863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752B-B593-BDFF-3DD5-D8D06C2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36" y="303229"/>
            <a:ext cx="10986279" cy="1025950"/>
          </a:xfrm>
        </p:spPr>
        <p:txBody>
          <a:bodyPr>
            <a:noAutofit/>
          </a:bodyPr>
          <a:lstStyle/>
          <a:p>
            <a:r>
              <a:rPr lang="en-US" sz="3200" b="1" dirty="0"/>
              <a:t>100% Connectivity: &gt;$1B Funding Enables BB Buildout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B6D77F-49CC-A087-A15D-FF88155287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799" y="1329180"/>
          <a:ext cx="10462181" cy="462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643C306-14D6-4FEC-4CC5-6BFDE3384CFD}"/>
              </a:ext>
            </a:extLst>
          </p:cNvPr>
          <p:cNvSpPr/>
          <p:nvPr/>
        </p:nvSpPr>
        <p:spPr>
          <a:xfrm>
            <a:off x="10218656" y="1430957"/>
            <a:ext cx="1223020" cy="935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$30M+*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AEC0E-DFB0-E499-681D-F0C2AF5C6643}"/>
              </a:ext>
            </a:extLst>
          </p:cNvPr>
          <p:cNvSpPr/>
          <p:nvPr/>
        </p:nvSpPr>
        <p:spPr>
          <a:xfrm>
            <a:off x="10076364" y="2867321"/>
            <a:ext cx="1310322" cy="93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</a:t>
            </a:r>
            <a:r>
              <a:rPr lang="en-US" sz="1400" b="1" dirty="0">
                <a:solidFill>
                  <a:schemeClr val="tx1"/>
                </a:solidFill>
              </a:rPr>
              <a:t>$700M+*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4BAC9-40D0-F2C8-1A55-B6E3B22210FC}"/>
              </a:ext>
            </a:extLst>
          </p:cNvPr>
          <p:cNvSpPr/>
          <p:nvPr/>
        </p:nvSpPr>
        <p:spPr>
          <a:xfrm>
            <a:off x="9942897" y="4339473"/>
            <a:ext cx="1443789" cy="93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</a:t>
            </a:r>
            <a:r>
              <a:rPr lang="en-US" sz="1400" b="1" dirty="0">
                <a:solidFill>
                  <a:schemeClr val="tx1"/>
                </a:solidFill>
              </a:rPr>
              <a:t>$50M -100M*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EEFF5-30CD-044B-A545-1A46035CA659}"/>
              </a:ext>
            </a:extLst>
          </p:cNvPr>
          <p:cNvSpPr txBox="1"/>
          <p:nvPr/>
        </p:nvSpPr>
        <p:spPr>
          <a:xfrm>
            <a:off x="10566453" y="5876868"/>
            <a:ext cx="962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*estimates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8E4794E-62CC-27BB-AF71-5D675FAAB3E8}"/>
              </a:ext>
            </a:extLst>
          </p:cNvPr>
          <p:cNvSpPr txBox="1">
            <a:spLocks/>
          </p:cNvSpPr>
          <p:nvPr/>
        </p:nvSpPr>
        <p:spPr>
          <a:xfrm>
            <a:off x="10730060" y="6395506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B7E4EF-A1BD-40F4-AB7B-04F084DD991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478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752B-B593-BDFF-3DD5-D8D06C2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37" y="303229"/>
            <a:ext cx="11098574" cy="1025950"/>
          </a:xfrm>
        </p:spPr>
        <p:txBody>
          <a:bodyPr>
            <a:noAutofit/>
          </a:bodyPr>
          <a:lstStyle/>
          <a:p>
            <a:r>
              <a:rPr lang="en-US" sz="3200" b="1" dirty="0"/>
              <a:t>100% Connectivity: &gt;$1B Funding Enables BB Buildout </a:t>
            </a:r>
            <a:r>
              <a:rPr lang="en-US" sz="2000" dirty="0"/>
              <a:t>(continued)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B6D77F-49CC-A087-A15D-FF8815528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311893"/>
              </p:ext>
            </p:extLst>
          </p:nvPr>
        </p:nvGraphicFramePr>
        <p:xfrm>
          <a:off x="1066799" y="1329180"/>
          <a:ext cx="10462181" cy="462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76EB2D9-3712-DAB1-6C8B-D8EE2B3B1F29}"/>
              </a:ext>
            </a:extLst>
          </p:cNvPr>
          <p:cNvSpPr/>
          <p:nvPr/>
        </p:nvSpPr>
        <p:spPr>
          <a:xfrm>
            <a:off x="10371057" y="1378721"/>
            <a:ext cx="1102934" cy="7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</a:t>
            </a:r>
            <a:r>
              <a:rPr lang="en-US" sz="1400" b="1" dirty="0">
                <a:solidFill>
                  <a:schemeClr val="tx1"/>
                </a:solidFill>
              </a:rPr>
              <a:t>$70M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94177-1942-AD43-3A26-A52AE6F44B8E}"/>
              </a:ext>
            </a:extLst>
          </p:cNvPr>
          <p:cNvSpPr/>
          <p:nvPr/>
        </p:nvSpPr>
        <p:spPr>
          <a:xfrm>
            <a:off x="10342776" y="2486369"/>
            <a:ext cx="1102934" cy="7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</a:t>
            </a:r>
            <a:r>
              <a:rPr lang="en-US" sz="1400" b="1" dirty="0">
                <a:solidFill>
                  <a:schemeClr val="tx1"/>
                </a:solidFill>
              </a:rPr>
              <a:t>$123M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FDCFF-0D03-F9A1-25AA-75F297D14591}"/>
              </a:ext>
            </a:extLst>
          </p:cNvPr>
          <p:cNvSpPr/>
          <p:nvPr/>
        </p:nvSpPr>
        <p:spPr>
          <a:xfrm>
            <a:off x="10371057" y="3594017"/>
            <a:ext cx="1102934" cy="7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</a:t>
            </a:r>
            <a:r>
              <a:rPr lang="en-US" sz="1400" b="1" dirty="0">
                <a:solidFill>
                  <a:schemeClr val="tx1"/>
                </a:solidFill>
              </a:rPr>
              <a:t>$200M*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C7CA5F-8426-6160-5C61-815237A63269}"/>
              </a:ext>
            </a:extLst>
          </p:cNvPr>
          <p:cNvSpPr/>
          <p:nvPr/>
        </p:nvSpPr>
        <p:spPr>
          <a:xfrm>
            <a:off x="10371057" y="4709424"/>
            <a:ext cx="1102934" cy="76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$</a:t>
            </a:r>
            <a:r>
              <a:rPr lang="en-US" sz="1400" b="1" dirty="0">
                <a:solidFill>
                  <a:schemeClr val="tx1"/>
                </a:solidFill>
              </a:rPr>
              <a:t>$57M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5AB86-6EDD-F044-B5AD-0605EF0A47F6}"/>
              </a:ext>
            </a:extLst>
          </p:cNvPr>
          <p:cNvSpPr txBox="1"/>
          <p:nvPr/>
        </p:nvSpPr>
        <p:spPr>
          <a:xfrm>
            <a:off x="10557457" y="5913050"/>
            <a:ext cx="97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 estimate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49DBCAE-445B-E0DA-E0C0-0398E898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0060" y="6395506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930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1330</TotalTime>
  <Words>1641</Words>
  <Application>Microsoft Office PowerPoint</Application>
  <PresentationFormat>Widescreen</PresentationFormat>
  <Paragraphs>193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Source Sans Pro</vt:lpstr>
      <vt:lpstr>Tw Cen MT</vt:lpstr>
      <vt:lpstr>Wingdings</vt:lpstr>
      <vt:lpstr>Wingdings 3</vt:lpstr>
      <vt:lpstr>Circuit</vt:lpstr>
      <vt:lpstr> INTERNET FOR ALL:  REGIONAL &amp; STATEWIDE  BROADBAND INITIATIVES  &amp; LOCAL FUNDING  OPPORTUNITIES AHEAD  CIO Forum September 27, 2022</vt:lpstr>
      <vt:lpstr>GOAls for Today</vt:lpstr>
      <vt:lpstr>Acronyms</vt:lpstr>
      <vt:lpstr>STATE UPDATE</vt:lpstr>
      <vt:lpstr>Building OBAE Team and STRATEGY: EIGHT week Accomplishments</vt:lpstr>
      <vt:lpstr>EIGHT wEEK OBAE Accomplishments (cont.)</vt:lpstr>
      <vt:lpstr>The Five OBAE Pillars</vt:lpstr>
      <vt:lpstr>100% Connectivity: &gt;$1B Funding Enables BB Buildout</vt:lpstr>
      <vt:lpstr>100% Connectivity: &gt;$1B Funding Enables BB Buildout (continued)</vt:lpstr>
      <vt:lpstr>PowerPoint Presentation</vt:lpstr>
      <vt:lpstr>Strategy</vt:lpstr>
      <vt:lpstr>Lessons</vt:lpstr>
      <vt:lpstr>Help Needed</vt:lpstr>
      <vt:lpstr>Questions?</vt:lpstr>
      <vt:lpstr>backup</vt:lpstr>
      <vt:lpstr>PowerPoint Presentation</vt:lpstr>
      <vt:lpstr>PowerPoint Presentation</vt:lpstr>
      <vt:lpstr>PowerPoint Presentation</vt:lpstr>
      <vt:lpstr>Priorities</vt:lpstr>
      <vt:lpstr>American Rescue Plan Act</vt:lpstr>
      <vt:lpstr>Infrastructure Investment &amp; Jobs Act</vt:lpstr>
      <vt:lpstr> Affordable Connectivity Program (FCC)</vt:lpstr>
      <vt:lpstr>Supporting broadband</vt:lpstr>
      <vt:lpstr>WRAP-UP</vt:lpstr>
    </vt:vector>
  </TitlesOfParts>
  <Company>NMPSFA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EDUCATION NETWORK (sen)  Hidalgo county June 7, 2022</dc:title>
  <dc:creator>Dianne Lindstrom</dc:creator>
  <cp:lastModifiedBy>Schlegel, Kelly, DoIT</cp:lastModifiedBy>
  <cp:revision>44</cp:revision>
  <cp:lastPrinted>2022-06-21T13:51:17Z</cp:lastPrinted>
  <dcterms:created xsi:type="dcterms:W3CDTF">2022-06-06T15:07:10Z</dcterms:created>
  <dcterms:modified xsi:type="dcterms:W3CDTF">2022-09-27T12:43:06Z</dcterms:modified>
</cp:coreProperties>
</file>