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4"/>
  </p:sldMasterIdLst>
  <p:notesMasterIdLst>
    <p:notesMasterId r:id="rId19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tos, Peter, DoIT" userId="c00be39b-e4cc-4cc4-8eee-c3e3dcfb9894" providerId="ADAL" clId="{1AA10788-2A0A-4D3E-9EA7-540B6620B53A}"/>
    <pc:docChg chg="undo custSel addSld modSld">
      <pc:chgData name="Mantos, Peter, DoIT" userId="c00be39b-e4cc-4cc4-8eee-c3e3dcfb9894" providerId="ADAL" clId="{1AA10788-2A0A-4D3E-9EA7-540B6620B53A}" dt="2022-09-27T14:22:45.744" v="3615" actId="20577"/>
      <pc:docMkLst>
        <pc:docMk/>
      </pc:docMkLst>
      <pc:sldChg chg="modSp new mod">
        <pc:chgData name="Mantos, Peter, DoIT" userId="c00be39b-e4cc-4cc4-8eee-c3e3dcfb9894" providerId="ADAL" clId="{1AA10788-2A0A-4D3E-9EA7-540B6620B53A}" dt="2022-09-27T13:30:42.574" v="477" actId="20577"/>
        <pc:sldMkLst>
          <pc:docMk/>
          <pc:sldMk cId="1304038852" sldId="267"/>
        </pc:sldMkLst>
        <pc:spChg chg="mod">
          <ac:chgData name="Mantos, Peter, DoIT" userId="c00be39b-e4cc-4cc4-8eee-c3e3dcfb9894" providerId="ADAL" clId="{1AA10788-2A0A-4D3E-9EA7-540B6620B53A}" dt="2022-09-27T13:30:08.174" v="463"/>
          <ac:spMkLst>
            <pc:docMk/>
            <pc:sldMk cId="1304038852" sldId="267"/>
            <ac:spMk id="2" creationId="{AD80DE0F-4D66-5404-348B-96B06553AE76}"/>
          </ac:spMkLst>
        </pc:spChg>
        <pc:spChg chg="mod">
          <ac:chgData name="Mantos, Peter, DoIT" userId="c00be39b-e4cc-4cc4-8eee-c3e3dcfb9894" providerId="ADAL" clId="{1AA10788-2A0A-4D3E-9EA7-540B6620B53A}" dt="2022-09-27T13:30:42.574" v="477" actId="20577"/>
          <ac:spMkLst>
            <pc:docMk/>
            <pc:sldMk cId="1304038852" sldId="267"/>
            <ac:spMk id="3" creationId="{5193C5D1-93D6-FE34-05A3-BCFF42864E70}"/>
          </ac:spMkLst>
        </pc:spChg>
      </pc:sldChg>
      <pc:sldChg chg="modSp new mod">
        <pc:chgData name="Mantos, Peter, DoIT" userId="c00be39b-e4cc-4cc4-8eee-c3e3dcfb9894" providerId="ADAL" clId="{1AA10788-2A0A-4D3E-9EA7-540B6620B53A}" dt="2022-09-27T13:34:46.992" v="571" actId="20577"/>
        <pc:sldMkLst>
          <pc:docMk/>
          <pc:sldMk cId="59380129" sldId="268"/>
        </pc:sldMkLst>
        <pc:spChg chg="mod">
          <ac:chgData name="Mantos, Peter, DoIT" userId="c00be39b-e4cc-4cc4-8eee-c3e3dcfb9894" providerId="ADAL" clId="{1AA10788-2A0A-4D3E-9EA7-540B6620B53A}" dt="2022-09-27T13:31:04.586" v="494" actId="20577"/>
          <ac:spMkLst>
            <pc:docMk/>
            <pc:sldMk cId="59380129" sldId="268"/>
            <ac:spMk id="2" creationId="{866BD662-835B-41B9-CBAA-50B79EEF130F}"/>
          </ac:spMkLst>
        </pc:spChg>
        <pc:spChg chg="mod">
          <ac:chgData name="Mantos, Peter, DoIT" userId="c00be39b-e4cc-4cc4-8eee-c3e3dcfb9894" providerId="ADAL" clId="{1AA10788-2A0A-4D3E-9EA7-540B6620B53A}" dt="2022-09-27T13:34:46.992" v="571" actId="20577"/>
          <ac:spMkLst>
            <pc:docMk/>
            <pc:sldMk cId="59380129" sldId="268"/>
            <ac:spMk id="3" creationId="{A835586E-D540-AE6B-33FC-270FF4CED4E0}"/>
          </ac:spMkLst>
        </pc:spChg>
      </pc:sldChg>
      <pc:sldChg chg="modSp new mod">
        <pc:chgData name="Mantos, Peter, DoIT" userId="c00be39b-e4cc-4cc4-8eee-c3e3dcfb9894" providerId="ADAL" clId="{1AA10788-2A0A-4D3E-9EA7-540B6620B53A}" dt="2022-09-27T13:37:11.990" v="767" actId="20577"/>
        <pc:sldMkLst>
          <pc:docMk/>
          <pc:sldMk cId="1489172909" sldId="269"/>
        </pc:sldMkLst>
        <pc:spChg chg="mod">
          <ac:chgData name="Mantos, Peter, DoIT" userId="c00be39b-e4cc-4cc4-8eee-c3e3dcfb9894" providerId="ADAL" clId="{1AA10788-2A0A-4D3E-9EA7-540B6620B53A}" dt="2022-09-27T13:37:11.990" v="767" actId="20577"/>
          <ac:spMkLst>
            <pc:docMk/>
            <pc:sldMk cId="1489172909" sldId="269"/>
            <ac:spMk id="2" creationId="{229B488B-4987-BD72-D85D-675DB9EF63D4}"/>
          </ac:spMkLst>
        </pc:spChg>
        <pc:spChg chg="mod">
          <ac:chgData name="Mantos, Peter, DoIT" userId="c00be39b-e4cc-4cc4-8eee-c3e3dcfb9894" providerId="ADAL" clId="{1AA10788-2A0A-4D3E-9EA7-540B6620B53A}" dt="2022-09-27T13:36:58.734" v="749" actId="27636"/>
          <ac:spMkLst>
            <pc:docMk/>
            <pc:sldMk cId="1489172909" sldId="269"/>
            <ac:spMk id="3" creationId="{51E71651-677D-CD7E-55EA-FE2D16B94357}"/>
          </ac:spMkLst>
        </pc:spChg>
      </pc:sldChg>
      <pc:sldChg chg="modSp new mod">
        <pc:chgData name="Mantos, Peter, DoIT" userId="c00be39b-e4cc-4cc4-8eee-c3e3dcfb9894" providerId="ADAL" clId="{1AA10788-2A0A-4D3E-9EA7-540B6620B53A}" dt="2022-09-27T13:41:59.924" v="1126" actId="20577"/>
        <pc:sldMkLst>
          <pc:docMk/>
          <pc:sldMk cId="2416953008" sldId="270"/>
        </pc:sldMkLst>
        <pc:spChg chg="mod">
          <ac:chgData name="Mantos, Peter, DoIT" userId="c00be39b-e4cc-4cc4-8eee-c3e3dcfb9894" providerId="ADAL" clId="{1AA10788-2A0A-4D3E-9EA7-540B6620B53A}" dt="2022-09-27T13:38:29.671" v="790" actId="20577"/>
          <ac:spMkLst>
            <pc:docMk/>
            <pc:sldMk cId="2416953008" sldId="270"/>
            <ac:spMk id="2" creationId="{3EB15FC6-D688-E0A2-B223-241D1DCC0683}"/>
          </ac:spMkLst>
        </pc:spChg>
        <pc:spChg chg="mod">
          <ac:chgData name="Mantos, Peter, DoIT" userId="c00be39b-e4cc-4cc4-8eee-c3e3dcfb9894" providerId="ADAL" clId="{1AA10788-2A0A-4D3E-9EA7-540B6620B53A}" dt="2022-09-27T13:41:59.924" v="1126" actId="20577"/>
          <ac:spMkLst>
            <pc:docMk/>
            <pc:sldMk cId="2416953008" sldId="270"/>
            <ac:spMk id="3" creationId="{BAA3282C-CC72-4A4D-3228-ED117112D86E}"/>
          </ac:spMkLst>
        </pc:spChg>
      </pc:sldChg>
      <pc:sldChg chg="modSp new mod">
        <pc:chgData name="Mantos, Peter, DoIT" userId="c00be39b-e4cc-4cc4-8eee-c3e3dcfb9894" providerId="ADAL" clId="{1AA10788-2A0A-4D3E-9EA7-540B6620B53A}" dt="2022-09-27T13:54:12.912" v="1253" actId="20577"/>
        <pc:sldMkLst>
          <pc:docMk/>
          <pc:sldMk cId="4012875657" sldId="271"/>
        </pc:sldMkLst>
        <pc:spChg chg="mod">
          <ac:chgData name="Mantos, Peter, DoIT" userId="c00be39b-e4cc-4cc4-8eee-c3e3dcfb9894" providerId="ADAL" clId="{1AA10788-2A0A-4D3E-9EA7-540B6620B53A}" dt="2022-09-27T13:42:29.610" v="1148" actId="20577"/>
          <ac:spMkLst>
            <pc:docMk/>
            <pc:sldMk cId="4012875657" sldId="271"/>
            <ac:spMk id="2" creationId="{BABFFB5B-835B-BD7D-90AA-DD6D56271612}"/>
          </ac:spMkLst>
        </pc:spChg>
        <pc:spChg chg="mod">
          <ac:chgData name="Mantos, Peter, DoIT" userId="c00be39b-e4cc-4cc4-8eee-c3e3dcfb9894" providerId="ADAL" clId="{1AA10788-2A0A-4D3E-9EA7-540B6620B53A}" dt="2022-09-27T13:54:12.912" v="1253" actId="20577"/>
          <ac:spMkLst>
            <pc:docMk/>
            <pc:sldMk cId="4012875657" sldId="271"/>
            <ac:spMk id="3" creationId="{623159E4-7798-F9B3-2D4E-8E49FC544621}"/>
          </ac:spMkLst>
        </pc:spChg>
      </pc:sldChg>
      <pc:sldChg chg="modSp new mod">
        <pc:chgData name="Mantos, Peter, DoIT" userId="c00be39b-e4cc-4cc4-8eee-c3e3dcfb9894" providerId="ADAL" clId="{1AA10788-2A0A-4D3E-9EA7-540B6620B53A}" dt="2022-09-27T13:57:59.967" v="1524" actId="20577"/>
        <pc:sldMkLst>
          <pc:docMk/>
          <pc:sldMk cId="1721813255" sldId="272"/>
        </pc:sldMkLst>
        <pc:spChg chg="mod">
          <ac:chgData name="Mantos, Peter, DoIT" userId="c00be39b-e4cc-4cc4-8eee-c3e3dcfb9894" providerId="ADAL" clId="{1AA10788-2A0A-4D3E-9EA7-540B6620B53A}" dt="2022-09-27T13:54:49.435" v="1285" actId="20577"/>
          <ac:spMkLst>
            <pc:docMk/>
            <pc:sldMk cId="1721813255" sldId="272"/>
            <ac:spMk id="2" creationId="{70D02001-811D-0054-D7CA-46C691634F95}"/>
          </ac:spMkLst>
        </pc:spChg>
        <pc:spChg chg="mod">
          <ac:chgData name="Mantos, Peter, DoIT" userId="c00be39b-e4cc-4cc4-8eee-c3e3dcfb9894" providerId="ADAL" clId="{1AA10788-2A0A-4D3E-9EA7-540B6620B53A}" dt="2022-09-27T13:57:59.967" v="1524" actId="20577"/>
          <ac:spMkLst>
            <pc:docMk/>
            <pc:sldMk cId="1721813255" sldId="272"/>
            <ac:spMk id="3" creationId="{AC4582A6-9CDD-FDEE-1CA6-E5BC8EFD9A62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02:24.129" v="1946" actId="20577"/>
        <pc:sldMkLst>
          <pc:docMk/>
          <pc:sldMk cId="1868897854" sldId="273"/>
        </pc:sldMkLst>
        <pc:spChg chg="mod">
          <ac:chgData name="Mantos, Peter, DoIT" userId="c00be39b-e4cc-4cc4-8eee-c3e3dcfb9894" providerId="ADAL" clId="{1AA10788-2A0A-4D3E-9EA7-540B6620B53A}" dt="2022-09-27T13:58:37.134" v="1553" actId="20577"/>
          <ac:spMkLst>
            <pc:docMk/>
            <pc:sldMk cId="1868897854" sldId="273"/>
            <ac:spMk id="2" creationId="{0D7AD0E7-C406-E5ED-9F8D-6405A763475D}"/>
          </ac:spMkLst>
        </pc:spChg>
        <pc:spChg chg="mod">
          <ac:chgData name="Mantos, Peter, DoIT" userId="c00be39b-e4cc-4cc4-8eee-c3e3dcfb9894" providerId="ADAL" clId="{1AA10788-2A0A-4D3E-9EA7-540B6620B53A}" dt="2022-09-27T14:02:24.129" v="1946" actId="20577"/>
          <ac:spMkLst>
            <pc:docMk/>
            <pc:sldMk cId="1868897854" sldId="273"/>
            <ac:spMk id="3" creationId="{6BD7E31D-D6DA-A9A2-048D-C4A1E16435E9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18:56.205" v="3318" actId="20577"/>
        <pc:sldMkLst>
          <pc:docMk/>
          <pc:sldMk cId="1286083613" sldId="274"/>
        </pc:sldMkLst>
        <pc:spChg chg="mod">
          <ac:chgData name="Mantos, Peter, DoIT" userId="c00be39b-e4cc-4cc4-8eee-c3e3dcfb9894" providerId="ADAL" clId="{1AA10788-2A0A-4D3E-9EA7-540B6620B53A}" dt="2022-09-27T14:02:57.003" v="1985" actId="20577"/>
          <ac:spMkLst>
            <pc:docMk/>
            <pc:sldMk cId="1286083613" sldId="274"/>
            <ac:spMk id="2" creationId="{8F9E0635-7426-3A2F-C7C3-7BA902E1C197}"/>
          </ac:spMkLst>
        </pc:spChg>
        <pc:spChg chg="mod">
          <ac:chgData name="Mantos, Peter, DoIT" userId="c00be39b-e4cc-4cc4-8eee-c3e3dcfb9894" providerId="ADAL" clId="{1AA10788-2A0A-4D3E-9EA7-540B6620B53A}" dt="2022-09-27T14:18:56.205" v="3318" actId="20577"/>
          <ac:spMkLst>
            <pc:docMk/>
            <pc:sldMk cId="1286083613" sldId="274"/>
            <ac:spMk id="3" creationId="{6F224E5D-DC17-E856-51C0-04870E243EAB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10:21.561" v="2676" actId="20577"/>
        <pc:sldMkLst>
          <pc:docMk/>
          <pc:sldMk cId="58212135" sldId="275"/>
        </pc:sldMkLst>
        <pc:spChg chg="mod">
          <ac:chgData name="Mantos, Peter, DoIT" userId="c00be39b-e4cc-4cc4-8eee-c3e3dcfb9894" providerId="ADAL" clId="{1AA10788-2A0A-4D3E-9EA7-540B6620B53A}" dt="2022-09-27T14:06:45.228" v="2332" actId="20577"/>
          <ac:spMkLst>
            <pc:docMk/>
            <pc:sldMk cId="58212135" sldId="275"/>
            <ac:spMk id="2" creationId="{E3AAF9E6-26D8-4C14-33EA-D3728BBC6EAA}"/>
          </ac:spMkLst>
        </pc:spChg>
        <pc:spChg chg="mod">
          <ac:chgData name="Mantos, Peter, DoIT" userId="c00be39b-e4cc-4cc4-8eee-c3e3dcfb9894" providerId="ADAL" clId="{1AA10788-2A0A-4D3E-9EA7-540B6620B53A}" dt="2022-09-27T14:10:21.561" v="2676" actId="20577"/>
          <ac:spMkLst>
            <pc:docMk/>
            <pc:sldMk cId="58212135" sldId="275"/>
            <ac:spMk id="3" creationId="{CD0C1182-5509-9A82-87AC-51326349CD40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13:48.590" v="2954" actId="20577"/>
        <pc:sldMkLst>
          <pc:docMk/>
          <pc:sldMk cId="2813882906" sldId="276"/>
        </pc:sldMkLst>
        <pc:spChg chg="mod">
          <ac:chgData name="Mantos, Peter, DoIT" userId="c00be39b-e4cc-4cc4-8eee-c3e3dcfb9894" providerId="ADAL" clId="{1AA10788-2A0A-4D3E-9EA7-540B6620B53A}" dt="2022-09-27T14:10:43.762" v="2715" actId="20577"/>
          <ac:spMkLst>
            <pc:docMk/>
            <pc:sldMk cId="2813882906" sldId="276"/>
            <ac:spMk id="2" creationId="{A0B74E24-27E0-7B5B-093C-5F68492EF308}"/>
          </ac:spMkLst>
        </pc:spChg>
        <pc:spChg chg="mod">
          <ac:chgData name="Mantos, Peter, DoIT" userId="c00be39b-e4cc-4cc4-8eee-c3e3dcfb9894" providerId="ADAL" clId="{1AA10788-2A0A-4D3E-9EA7-540B6620B53A}" dt="2022-09-27T14:13:48.590" v="2954" actId="20577"/>
          <ac:spMkLst>
            <pc:docMk/>
            <pc:sldMk cId="2813882906" sldId="276"/>
            <ac:spMk id="3" creationId="{2A522B81-2479-BA64-7A2A-EA494C211086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18:24.560" v="3263" actId="20577"/>
        <pc:sldMkLst>
          <pc:docMk/>
          <pc:sldMk cId="139127150" sldId="277"/>
        </pc:sldMkLst>
        <pc:spChg chg="mod">
          <ac:chgData name="Mantos, Peter, DoIT" userId="c00be39b-e4cc-4cc4-8eee-c3e3dcfb9894" providerId="ADAL" clId="{1AA10788-2A0A-4D3E-9EA7-540B6620B53A}" dt="2022-09-27T14:14:59.839" v="2982" actId="20577"/>
          <ac:spMkLst>
            <pc:docMk/>
            <pc:sldMk cId="139127150" sldId="277"/>
            <ac:spMk id="2" creationId="{9443305C-0D67-1A17-2ED9-3B0A03E30386}"/>
          </ac:spMkLst>
        </pc:spChg>
        <pc:spChg chg="mod">
          <ac:chgData name="Mantos, Peter, DoIT" userId="c00be39b-e4cc-4cc4-8eee-c3e3dcfb9894" providerId="ADAL" clId="{1AA10788-2A0A-4D3E-9EA7-540B6620B53A}" dt="2022-09-27T14:18:24.560" v="3263" actId="20577"/>
          <ac:spMkLst>
            <pc:docMk/>
            <pc:sldMk cId="139127150" sldId="277"/>
            <ac:spMk id="3" creationId="{56DFD2C0-598C-4065-104C-DF11D931A9B6}"/>
          </ac:spMkLst>
        </pc:spChg>
      </pc:sldChg>
      <pc:sldChg chg="modSp new mod">
        <pc:chgData name="Mantos, Peter, DoIT" userId="c00be39b-e4cc-4cc4-8eee-c3e3dcfb9894" providerId="ADAL" clId="{1AA10788-2A0A-4D3E-9EA7-540B6620B53A}" dt="2022-09-27T14:22:45.744" v="3615" actId="20577"/>
        <pc:sldMkLst>
          <pc:docMk/>
          <pc:sldMk cId="3925097187" sldId="278"/>
        </pc:sldMkLst>
        <pc:spChg chg="mod">
          <ac:chgData name="Mantos, Peter, DoIT" userId="c00be39b-e4cc-4cc4-8eee-c3e3dcfb9894" providerId="ADAL" clId="{1AA10788-2A0A-4D3E-9EA7-540B6620B53A}" dt="2022-09-27T14:19:17.075" v="3339" actId="20577"/>
          <ac:spMkLst>
            <pc:docMk/>
            <pc:sldMk cId="3925097187" sldId="278"/>
            <ac:spMk id="2" creationId="{EFA237FB-A4F7-CBD0-E73C-500C88504201}"/>
          </ac:spMkLst>
        </pc:spChg>
        <pc:spChg chg="mod">
          <ac:chgData name="Mantos, Peter, DoIT" userId="c00be39b-e4cc-4cc4-8eee-c3e3dcfb9894" providerId="ADAL" clId="{1AA10788-2A0A-4D3E-9EA7-540B6620B53A}" dt="2022-09-27T14:22:45.744" v="3615" actId="20577"/>
          <ac:spMkLst>
            <pc:docMk/>
            <pc:sldMk cId="3925097187" sldId="278"/>
            <ac:spMk id="3" creationId="{309CFE49-FA4E-E038-5711-618EBA330A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r">
              <a:defRPr sz="1200"/>
            </a:lvl1pPr>
          </a:lstStyle>
          <a:p>
            <a:fld id="{6EA89407-68DC-4390-8C5B-55EDCEDE309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5" rIns="96630" bIns="483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30" tIns="48315" rIns="96630" bIns="483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7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7"/>
            <a:ext cx="3169920" cy="481727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r">
              <a:defRPr sz="1200"/>
            </a:lvl1pPr>
          </a:lstStyle>
          <a:p>
            <a:fld id="{DC32396E-1E56-4D7F-B742-5961DA98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9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3E07A97-2C5D-4159-9243-B81D8D28505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2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51E-5E97-43CA-8096-F89AEB02C58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9CD-C685-4325-8B32-DBBA45A73626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916-0A3D-462C-8FD5-D4BB8C510C3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9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E7AA-165C-4767-9734-971BF5FFC25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7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F66E-CFD7-4D59-BF79-C3C7EAE85BDC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1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FAB-8F72-4700-9E3C-E8F23B457EF7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44A-D0BB-4072-8FE3-A8B14A2D3ABF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FE5-3B30-4F4E-BF5A-2C29B6AB944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1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8D-C7FE-4898-80C2-CB90BAD9E16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5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A2A-BC2F-4DAE-B273-394DC558D6A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F33-946A-40D3-A036-015DFDC8B0A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3A4C-575C-45F5-88DD-78A64FEDB74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4908-7064-443F-AE21-CB61C89FE7D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7EF3-0373-463C-8AA7-18C2FE302B1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2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2184-36EA-43A3-9BCC-21C188808C4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F115-E04C-4F64-B039-D8EC9E1D91D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B653ED-58A3-40D4-9A17-B10CC5CEB19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40FF-9210-41CA-844B-E51E4FDFC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650240"/>
            <a:ext cx="6640325" cy="34155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Planning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introduction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CIO+ Forum 9/27/2022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3F8F0-02FA-4D8C-9B32-4551B3BC3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8924" y="4709181"/>
            <a:ext cx="8042677" cy="608543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Mantos, Secretary Designee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Chief Information Officer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Techead" pitchFamily="50" charset="0"/>
            </a:endParaRPr>
          </a:p>
          <a:p>
            <a:endParaRPr lang="en-US" sz="3200" dirty="0">
              <a:solidFill>
                <a:schemeClr val="bg1"/>
              </a:solidFill>
              <a:latin typeface="Techea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5CCA1-5262-4546-A21A-92AF8CBE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75" y="2356095"/>
            <a:ext cx="3531062" cy="19509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07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0635-7426-3A2F-C7C3-7BA902E1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Metrics, Timelines, and Track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4E5D-DC17-E856-51C0-04870E24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/>
              <a:t>If you don’t measure, you can’t improve</a:t>
            </a:r>
          </a:p>
          <a:p>
            <a:pPr lvl="1"/>
            <a:r>
              <a:rPr lang="en-US" dirty="0"/>
              <a:t>Adopt customer’s metrics as your own</a:t>
            </a:r>
          </a:p>
          <a:p>
            <a:pPr lvl="1"/>
            <a:r>
              <a:rPr lang="en-US" dirty="0"/>
              <a:t>Look for benchmarks (other agencies, other states, private sector)</a:t>
            </a:r>
          </a:p>
          <a:p>
            <a:pPr lvl="1"/>
            <a:r>
              <a:rPr lang="en-US" dirty="0"/>
              <a:t>Establish Controls (high and low limits)</a:t>
            </a:r>
          </a:p>
          <a:p>
            <a:r>
              <a:rPr lang="en-US" dirty="0"/>
              <a:t>Set timelines</a:t>
            </a:r>
          </a:p>
          <a:p>
            <a:pPr lvl="1"/>
            <a:r>
              <a:rPr lang="en-US" dirty="0"/>
              <a:t>Fast nickel versus slow dime</a:t>
            </a:r>
          </a:p>
          <a:p>
            <a:pPr lvl="1"/>
            <a:r>
              <a:rPr lang="en-US" dirty="0"/>
              <a:t>Return on Investment is time sensitive</a:t>
            </a:r>
          </a:p>
          <a:p>
            <a:r>
              <a:rPr lang="en-US" dirty="0"/>
              <a:t>Track Progress</a:t>
            </a:r>
          </a:p>
          <a:p>
            <a:pPr lvl="1"/>
            <a:r>
              <a:rPr lang="en-US" dirty="0"/>
              <a:t>Be accountable to each other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250E5-E5E8-A679-8816-1DE8269B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8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F9E6-26D8-4C14-33EA-D3728BBC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and publish a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1182-5509-9A82-87AC-51326349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is institutional memory</a:t>
            </a:r>
          </a:p>
          <a:p>
            <a:pPr lvl="1"/>
            <a:r>
              <a:rPr lang="en-US" dirty="0"/>
              <a:t>What did we say?  What did we mean?</a:t>
            </a:r>
          </a:p>
          <a:p>
            <a:pPr lvl="1"/>
            <a:r>
              <a:rPr lang="en-US" dirty="0"/>
              <a:t>A common baseline</a:t>
            </a:r>
          </a:p>
          <a:p>
            <a:r>
              <a:rPr lang="en-US" dirty="0"/>
              <a:t>Visibility means accountability</a:t>
            </a:r>
          </a:p>
          <a:p>
            <a:r>
              <a:rPr lang="en-US" dirty="0"/>
              <a:t>Trace the plan to Yearly, Quarterly, Monthly, Weekly action</a:t>
            </a:r>
          </a:p>
          <a:p>
            <a:pPr lvl="1"/>
            <a:r>
              <a:rPr lang="en-US" dirty="0"/>
              <a:t>What will I do TODAY to reach my long-term vision?</a:t>
            </a:r>
          </a:p>
          <a:p>
            <a:r>
              <a:rPr lang="en-US" dirty="0"/>
              <a:t>Review and update</a:t>
            </a:r>
          </a:p>
          <a:p>
            <a:pPr lvl="1"/>
            <a:r>
              <a:rPr lang="en-US" dirty="0"/>
              <a:t>Things change.  Change with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B0E4-EDB7-3611-E07A-EEE69C14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4E24-27E0-7B5B-093C-5F68492E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implementation and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22B81-2479-BA64-7A2A-EA494C21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to do</a:t>
            </a:r>
          </a:p>
          <a:p>
            <a:pPr lvl="1"/>
            <a:r>
              <a:rPr lang="en-US" dirty="0"/>
              <a:t>Operational pressures</a:t>
            </a:r>
          </a:p>
          <a:p>
            <a:pPr lvl="1"/>
            <a:r>
              <a:rPr lang="en-US" dirty="0"/>
              <a:t>Staffing challenges</a:t>
            </a:r>
          </a:p>
          <a:p>
            <a:r>
              <a:rPr lang="en-US" dirty="0"/>
              <a:t>Plan to fail or Fail to plan</a:t>
            </a:r>
          </a:p>
          <a:p>
            <a:r>
              <a:rPr lang="en-US" dirty="0"/>
              <a:t>Select Key Projects</a:t>
            </a:r>
          </a:p>
          <a:p>
            <a:pPr lvl="1"/>
            <a:r>
              <a:rPr lang="en-US" dirty="0"/>
              <a:t>Strategies leads to projects that support them</a:t>
            </a:r>
          </a:p>
          <a:p>
            <a:pPr lvl="1"/>
            <a:r>
              <a:rPr lang="en-US" dirty="0"/>
              <a:t>Treat projects like projects</a:t>
            </a:r>
          </a:p>
          <a:p>
            <a:pPr lvl="1"/>
            <a:r>
              <a:rPr lang="en-US" dirty="0"/>
              <a:t>Whole ‘</a:t>
            </a:r>
            <a:r>
              <a:rPr lang="en-US" dirty="0" err="1"/>
              <a:t>nother</a:t>
            </a:r>
            <a:r>
              <a:rPr lang="en-US" dirty="0"/>
              <a:t> topic PMI, EPMO, PMBOK,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C008D-ED95-0BAC-4C91-8586EBE1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8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305C-0D67-1A17-2ED9-3B0A03E3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 State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D2C0-598C-4065-104C-DF11D931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(unfortunately) not always the same as described</a:t>
            </a:r>
          </a:p>
          <a:p>
            <a:r>
              <a:rPr lang="en-US" dirty="0"/>
              <a:t>It is a specific (compulsory)  process</a:t>
            </a:r>
          </a:p>
          <a:p>
            <a:r>
              <a:rPr lang="en-US" dirty="0"/>
              <a:t>1 year, 3-year, 5-year</a:t>
            </a:r>
          </a:p>
          <a:p>
            <a:r>
              <a:rPr lang="en-US" dirty="0"/>
              <a:t>Includes (usually financial) performance metrics</a:t>
            </a:r>
          </a:p>
          <a:p>
            <a:r>
              <a:rPr lang="en-US" dirty="0"/>
              <a:t>Often precludes critical success metrics</a:t>
            </a:r>
          </a:p>
          <a:p>
            <a:r>
              <a:rPr lang="en-US" dirty="0"/>
              <a:t>K.P.I. – Key performance indicators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B744-1D48-C808-B204-5BF4A07B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37FB-A4F7-CBD0-E73C-500C8850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I.T. as 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CFE49-FA4E-E038-5711-618EBA33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Customer perceptions of I.T.</a:t>
            </a:r>
          </a:p>
          <a:p>
            <a:pPr lvl="1"/>
            <a:r>
              <a:rPr lang="en-US" dirty="0"/>
              <a:t>Necessary Evil – a commodity</a:t>
            </a:r>
          </a:p>
          <a:p>
            <a:pPr lvl="1"/>
            <a:r>
              <a:rPr lang="en-US" dirty="0"/>
              <a:t>Big Black Box - “Magic”</a:t>
            </a:r>
          </a:p>
          <a:p>
            <a:pPr lvl="1"/>
            <a:r>
              <a:rPr lang="en-US" dirty="0"/>
              <a:t>Costs too much</a:t>
            </a:r>
          </a:p>
          <a:p>
            <a:pPr lvl="1"/>
            <a:r>
              <a:rPr lang="en-US" dirty="0"/>
              <a:t>Doesn’t do enough</a:t>
            </a:r>
          </a:p>
          <a:p>
            <a:pPr lvl="1"/>
            <a:r>
              <a:rPr lang="en-US" dirty="0"/>
              <a:t>Hard to use</a:t>
            </a:r>
          </a:p>
          <a:p>
            <a:r>
              <a:rPr lang="en-US" dirty="0"/>
              <a:t>A very valuable asset</a:t>
            </a:r>
          </a:p>
          <a:p>
            <a:r>
              <a:rPr lang="en-US" dirty="0"/>
              <a:t>Use I.T. Strategically</a:t>
            </a:r>
          </a:p>
          <a:p>
            <a:pPr lvl="1"/>
            <a:r>
              <a:rPr lang="en-US" dirty="0"/>
              <a:t>Take a seat at the Agency leadership</a:t>
            </a:r>
          </a:p>
          <a:p>
            <a:r>
              <a:rPr lang="en-US" dirty="0"/>
              <a:t>Offer vision and leadership</a:t>
            </a:r>
          </a:p>
          <a:p>
            <a:r>
              <a:rPr lang="en-US" dirty="0"/>
              <a:t>Deliver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EFCB7-C471-0F74-F36B-35A6E4A9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9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1239-39D3-E46B-C9C6-52B2223A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313A-7471-B237-7A85-74F395FE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Operational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relating to the routine functioning and activities of a business or organization.</a:t>
            </a:r>
            <a:endParaRPr lang="en-US" dirty="0"/>
          </a:p>
          <a:p>
            <a:r>
              <a:rPr lang="en-US" dirty="0"/>
              <a:t>Not even tactical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individual steps and actions to reach a strategic goal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Not a Goal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measurable objective or outcome (within a specific time)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Definition (Oxford)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plan of action or policy designed to achieve a major or overall aim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general direction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F7591-8405-FE81-8912-A2916B9E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4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DE0F-4D66-5404-348B-96B06553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strategize: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C5D1-93D6-FE34-05A3-BCFF4286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where you want to be (the vision)</a:t>
            </a:r>
          </a:p>
          <a:p>
            <a:r>
              <a:rPr lang="en-US" dirty="0"/>
              <a:t>Know what is possible (feasibility)</a:t>
            </a:r>
          </a:p>
          <a:p>
            <a:r>
              <a:rPr lang="en-US" dirty="0"/>
              <a:t>Seize the day (recognize opportunities)</a:t>
            </a:r>
          </a:p>
          <a:p>
            <a:r>
              <a:rPr lang="en-US" dirty="0"/>
              <a:t>Set S.M.A.R.T Goals (objectives / aims)</a:t>
            </a:r>
          </a:p>
          <a:p>
            <a:r>
              <a:rPr lang="en-US" dirty="0"/>
              <a:t>Know where you are (in order to plot the direction to the goal)</a:t>
            </a:r>
          </a:p>
          <a:p>
            <a:r>
              <a:rPr lang="en-US" dirty="0"/>
              <a:t>Recognize obstacles (threats and weaknesses)</a:t>
            </a:r>
          </a:p>
          <a:p>
            <a:r>
              <a:rPr lang="en-US" dirty="0"/>
              <a:t>Exploit your (competitive or comparative) strengths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E1A0-D72E-E2A6-64F6-1563500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D662-835B-41B9-CBAA-50B79EEF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586E-D540-AE6B-33FC-270FF4CE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</a:t>
            </a:r>
          </a:p>
          <a:p>
            <a:r>
              <a:rPr lang="en-US" dirty="0"/>
              <a:t>Measurable</a:t>
            </a:r>
          </a:p>
          <a:p>
            <a:r>
              <a:rPr lang="en-US" dirty="0"/>
              <a:t>Achievable</a:t>
            </a:r>
          </a:p>
          <a:p>
            <a:r>
              <a:rPr lang="en-US" dirty="0"/>
              <a:t>Relevant (to your mission)</a:t>
            </a:r>
          </a:p>
          <a:p>
            <a:r>
              <a:rPr lang="en-US" dirty="0"/>
              <a:t>Timely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BA592-2D58-FDE0-DECA-1C3EAA61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488B-4987-BD72-D85D-675DB9EF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Steps (performance.gov)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1651-677D-CD7E-55EA-FE2D16B9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Environmental Scan</a:t>
            </a:r>
          </a:p>
          <a:p>
            <a:r>
              <a:rPr lang="en-US" dirty="0"/>
              <a:t>Step 2: Internal Analysis</a:t>
            </a:r>
          </a:p>
          <a:p>
            <a:r>
              <a:rPr lang="en-US" dirty="0"/>
              <a:t>Step 3: Strategic Direction</a:t>
            </a:r>
          </a:p>
          <a:p>
            <a:r>
              <a:rPr lang="en-US" dirty="0"/>
              <a:t>Step 4: Develop Goals and Objectives</a:t>
            </a:r>
          </a:p>
          <a:p>
            <a:r>
              <a:rPr lang="en-US" dirty="0"/>
              <a:t>Step 5: Define Metrics, Set Timelines, and Track Progress</a:t>
            </a:r>
          </a:p>
          <a:p>
            <a:r>
              <a:rPr lang="en-US" dirty="0"/>
              <a:t>Step 6: Write and Publish a Strategic Plan</a:t>
            </a:r>
          </a:p>
          <a:p>
            <a:r>
              <a:rPr lang="en-US" dirty="0"/>
              <a:t>Step 7: Plan for Implementation 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6FAF3-B3C4-3B36-91FC-85386A26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7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5FC6-D688-E0A2-B223-241D1DCC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282C-CC72-4A4D-3228-ED117112D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the Leader (“Chief”) in I.T.</a:t>
            </a:r>
          </a:p>
          <a:p>
            <a:r>
              <a:rPr lang="en-US" dirty="0"/>
              <a:t>People expect you to know what is coming</a:t>
            </a:r>
          </a:p>
          <a:p>
            <a:r>
              <a:rPr lang="en-US" dirty="0"/>
              <a:t>You have to stay informed</a:t>
            </a:r>
          </a:p>
          <a:p>
            <a:pPr lvl="1"/>
            <a:r>
              <a:rPr lang="en-US" dirty="0"/>
              <a:t>Read (ACM, HBR, etc.)</a:t>
            </a:r>
          </a:p>
          <a:p>
            <a:pPr lvl="1"/>
            <a:r>
              <a:rPr lang="en-US" dirty="0"/>
              <a:t>Network (peers, seminars, workshops)</a:t>
            </a:r>
          </a:p>
          <a:p>
            <a:r>
              <a:rPr lang="en-US" dirty="0"/>
              <a:t>The only constant is change</a:t>
            </a:r>
          </a:p>
          <a:p>
            <a:pPr lvl="1"/>
            <a:r>
              <a:rPr lang="en-US" dirty="0"/>
              <a:t>Is it an Opportunity (a ray of light from the darkness)?</a:t>
            </a:r>
          </a:p>
          <a:p>
            <a:pPr lvl="1"/>
            <a:r>
              <a:rPr lang="en-US" dirty="0"/>
              <a:t>Is it a Threat (an oncoming freight train)?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DF61-9543-B4E4-428A-6317CC87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5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FB5B-835B-BD7D-90AA-DD6D5627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59E4-7798-F9B3-2D4E-8E49FC54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not an Xray or endoscopy</a:t>
            </a:r>
          </a:p>
          <a:p>
            <a:r>
              <a:rPr lang="en-US" dirty="0"/>
              <a:t>Know thyself</a:t>
            </a:r>
          </a:p>
          <a:p>
            <a:r>
              <a:rPr lang="en-US" dirty="0"/>
              <a:t>S.W.O.T. Analysis</a:t>
            </a:r>
          </a:p>
          <a:p>
            <a:pPr lvl="1"/>
            <a:r>
              <a:rPr lang="en-US" dirty="0"/>
              <a:t>Strengths</a:t>
            </a:r>
          </a:p>
          <a:p>
            <a:pPr lvl="1"/>
            <a:r>
              <a:rPr lang="en-US" dirty="0"/>
              <a:t>Weaknesses</a:t>
            </a:r>
          </a:p>
          <a:p>
            <a:pPr lvl="1"/>
            <a:r>
              <a:rPr lang="en-US" dirty="0"/>
              <a:t>Opportunities</a:t>
            </a:r>
          </a:p>
          <a:p>
            <a:pPr lvl="1"/>
            <a:r>
              <a:rPr lang="en-US" dirty="0"/>
              <a:t>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6D935-80B6-BCE8-E661-6A379091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2001-811D-0054-D7CA-46C69163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82A6-9CDD-FDEE-1CA6-E5BC8EFD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Bold</a:t>
            </a:r>
          </a:p>
          <a:p>
            <a:r>
              <a:rPr lang="en-US" dirty="0"/>
              <a:t>You can be anything you want to be</a:t>
            </a:r>
          </a:p>
          <a:p>
            <a:r>
              <a:rPr lang="en-US" dirty="0"/>
              <a:t>Develop a vision of the future</a:t>
            </a:r>
          </a:p>
          <a:p>
            <a:pPr lvl="1"/>
            <a:r>
              <a:rPr lang="en-US" dirty="0"/>
              <a:t>Idealistic</a:t>
            </a:r>
          </a:p>
          <a:p>
            <a:pPr lvl="1"/>
            <a:r>
              <a:rPr lang="en-US" dirty="0"/>
              <a:t>High-impact</a:t>
            </a:r>
          </a:p>
          <a:p>
            <a:r>
              <a:rPr lang="en-US" dirty="0"/>
              <a:t>Three Choices</a:t>
            </a:r>
          </a:p>
          <a:p>
            <a:pPr lvl="1"/>
            <a:r>
              <a:rPr lang="en-US" dirty="0"/>
              <a:t>Stay the same (cheaper, better, faster, less risky)</a:t>
            </a:r>
          </a:p>
          <a:p>
            <a:pPr lvl="1"/>
            <a:r>
              <a:rPr lang="en-US" dirty="0"/>
              <a:t>Do something more (of the same)</a:t>
            </a:r>
          </a:p>
          <a:p>
            <a:pPr lvl="1"/>
            <a:r>
              <a:rPr lang="en-US" dirty="0"/>
              <a:t>Do something important and relevant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3493-FC44-21EF-73F9-068F4CD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1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D0E7-C406-E5ED-9F8D-6405A763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Goals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E31D-D6DA-A9A2-048D-C4A1E164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Cannot do everything well</a:t>
            </a:r>
          </a:p>
          <a:p>
            <a:r>
              <a:rPr lang="en-US" dirty="0"/>
              <a:t>Collaborative goals</a:t>
            </a:r>
          </a:p>
          <a:p>
            <a:pPr lvl="1"/>
            <a:r>
              <a:rPr lang="en-US" dirty="0"/>
              <a:t>People are more likely to achieve goals when they help set them</a:t>
            </a:r>
          </a:p>
          <a:p>
            <a:r>
              <a:rPr lang="en-US" dirty="0"/>
              <a:t>Embrace failure</a:t>
            </a:r>
          </a:p>
          <a:p>
            <a:pPr lvl="1"/>
            <a:r>
              <a:rPr lang="en-US" dirty="0"/>
              <a:t>If you don’t fail now and then, you </a:t>
            </a:r>
            <a:r>
              <a:rPr lang="en-US" dirty="0" err="1"/>
              <a:t>ain’t</a:t>
            </a:r>
            <a:r>
              <a:rPr lang="en-US" dirty="0"/>
              <a:t> trying hard enough</a:t>
            </a:r>
          </a:p>
          <a:p>
            <a:pPr lvl="1"/>
            <a:r>
              <a:rPr lang="en-US" dirty="0"/>
              <a:t>Failure is a necessary learning step</a:t>
            </a:r>
          </a:p>
          <a:p>
            <a:r>
              <a:rPr lang="en-US" dirty="0"/>
              <a:t>Be S.M.A.R.T. about what you pick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9752-0159-938D-97E2-DF2CBA20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97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7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B969B8"/>
      </a:accent3>
      <a:accent4>
        <a:srgbClr val="665EB8"/>
      </a:accent4>
      <a:accent5>
        <a:srgbClr val="009999"/>
      </a:accent5>
      <a:accent6>
        <a:srgbClr val="006699"/>
      </a:accent6>
      <a:hlink>
        <a:srgbClr val="BCCDF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BA5C55D50654ABD01579063551778" ma:contentTypeVersion="11" ma:contentTypeDescription="Create a new document." ma:contentTypeScope="" ma:versionID="8d7852826fd6a01f73d4f327a7fe2f2f">
  <xsd:schema xmlns:xsd="http://www.w3.org/2001/XMLSchema" xmlns:xs="http://www.w3.org/2001/XMLSchema" xmlns:p="http://schemas.microsoft.com/office/2006/metadata/properties" xmlns:ns3="8b76f43f-4a79-407e-8d7f-85877c27561f" xmlns:ns4="b68ebe6f-218f-4c2e-a6ca-74075272ba8b" targetNamespace="http://schemas.microsoft.com/office/2006/metadata/properties" ma:root="true" ma:fieldsID="9a810dcc72763d56a840d9d241acb085" ns3:_="" ns4:_="">
    <xsd:import namespace="8b76f43f-4a79-407e-8d7f-85877c27561f"/>
    <xsd:import namespace="b68ebe6f-218f-4c2e-a6ca-74075272ba8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f43f-4a79-407e-8d7f-85877c2756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ebe6f-218f-4c2e-a6ca-74075272ba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02FDD2-252B-4B13-ABEC-836720F13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f43f-4a79-407e-8d7f-85877c27561f"/>
    <ds:schemaRef ds:uri="b68ebe6f-218f-4c2e-a6ca-74075272b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23B2CC-40C0-46CD-8297-B9419E7A9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E9542-A465-4658-A55B-1BA44D3CFB6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b76f43f-4a79-407e-8d7f-85877c27561f"/>
    <ds:schemaRef ds:uri="http://schemas.microsoft.com/office/infopath/2007/PartnerControls"/>
    <ds:schemaRef ds:uri="b68ebe6f-218f-4c2e-a6ca-74075272ba8b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12764</TotalTime>
  <Words>732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Roboto</vt:lpstr>
      <vt:lpstr>Techead</vt:lpstr>
      <vt:lpstr>Wingdings 3</vt:lpstr>
      <vt:lpstr>Ion Boardroom</vt:lpstr>
      <vt:lpstr>Strategic Planning  An introduction CIO+ Forum 9/27/2022</vt:lpstr>
      <vt:lpstr>What is a Strategy</vt:lpstr>
      <vt:lpstr>In order to strategize:</vt:lpstr>
      <vt:lpstr>S.M.A.R.T. Goals</vt:lpstr>
      <vt:lpstr>The Seven Steps (performance.gov)</vt:lpstr>
      <vt:lpstr>Scan the Environment</vt:lpstr>
      <vt:lpstr>Internal Analysis</vt:lpstr>
      <vt:lpstr>Strategic Direction</vt:lpstr>
      <vt:lpstr>Develop Goals and Objectives</vt:lpstr>
      <vt:lpstr>Use Metrics, Timelines, and Track them</vt:lpstr>
      <vt:lpstr>Write and publish a strategic plan</vt:lpstr>
      <vt:lpstr>Plan for implementation and the future</vt:lpstr>
      <vt:lpstr>NM State Strategic Planning</vt:lpstr>
      <vt:lpstr>I.T. as a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Fresquez, Brenda, DoIT</dc:creator>
  <cp:lastModifiedBy>Mantos, Peter, DoIT</cp:lastModifiedBy>
  <cp:revision>100</cp:revision>
  <cp:lastPrinted>2022-04-22T18:26:51Z</cp:lastPrinted>
  <dcterms:created xsi:type="dcterms:W3CDTF">2021-08-30T20:27:31Z</dcterms:created>
  <dcterms:modified xsi:type="dcterms:W3CDTF">2022-09-27T14:22:51Z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0x01010047CBA5C55D50654ABD01579063551778</vt:lpwstr>
  </property>
</Properties>
</file>