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98" r:id="rId2"/>
    <p:sldId id="258" r:id="rId3"/>
    <p:sldId id="295" r:id="rId4"/>
    <p:sldId id="314" r:id="rId5"/>
    <p:sldId id="304" r:id="rId6"/>
    <p:sldId id="317" r:id="rId7"/>
    <p:sldId id="312" r:id="rId8"/>
    <p:sldId id="263" r:id="rId9"/>
    <p:sldId id="318" r:id="rId10"/>
    <p:sldId id="319" r:id="rId11"/>
    <p:sldId id="307" r:id="rId12"/>
    <p:sldId id="267" r:id="rId13"/>
    <p:sldId id="283" r:id="rId14"/>
    <p:sldId id="305" r:id="rId15"/>
    <p:sldId id="322" r:id="rId16"/>
    <p:sldId id="306" r:id="rId17"/>
    <p:sldId id="329" r:id="rId18"/>
    <p:sldId id="285" r:id="rId19"/>
    <p:sldId id="296" r:id="rId20"/>
    <p:sldId id="330" r:id="rId21"/>
    <p:sldId id="309" r:id="rId22"/>
    <p:sldId id="303" r:id="rId23"/>
    <p:sldId id="324" r:id="rId24"/>
    <p:sldId id="310" r:id="rId25"/>
    <p:sldId id="323" r:id="rId26"/>
    <p:sldId id="331" r:id="rId27"/>
    <p:sldId id="327" r:id="rId28"/>
    <p:sldId id="325" r:id="rId29"/>
    <p:sldId id="291" r:id="rId30"/>
    <p:sldId id="289" r:id="rId31"/>
    <p:sldId id="290" r:id="rId32"/>
    <p:sldId id="292" r:id="rId3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1F59"/>
    <a:srgbClr val="D7D8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123" d="100"/>
          <a:sy n="123" d="100"/>
        </p:scale>
        <p:origin x="12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98142B1-3D8B-4120-9E46-A9342D31A241}" type="datetimeFigureOut">
              <a:rPr lang="en-US" smtClean="0"/>
              <a:t>1/17/2023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7E63F52D-6D66-4B7A-B1BF-2CFD25EF4749}" type="slidenum">
              <a:rPr lang="en-US" smtClean="0"/>
              <a:t>‹#›</a:t>
            </a:fld>
            <a:endParaRPr lang="en-US"/>
          </a:p>
        </p:txBody>
      </p:sp>
    </p:spTree>
    <p:extLst>
      <p:ext uri="{BB962C8B-B14F-4D97-AF65-F5344CB8AC3E}">
        <p14:creationId xmlns:p14="http://schemas.microsoft.com/office/powerpoint/2010/main" val="723840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497013" y="1200150"/>
            <a:ext cx="4321175" cy="3240088"/>
          </a:xfrm>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3144" eaLnBrk="0" hangingPunct="0">
              <a:spcBef>
                <a:spcPct val="30000"/>
              </a:spcBef>
              <a:defRPr sz="1300">
                <a:solidFill>
                  <a:schemeClr val="tx1"/>
                </a:solidFill>
                <a:latin typeface="Tahoma" pitchFamily="34" charset="0"/>
                <a:cs typeface="Arial" charset="0"/>
              </a:defRPr>
            </a:lvl1pPr>
            <a:lvl2pPr marL="824443" indent="-317227" defTabSz="1023144" eaLnBrk="0" hangingPunct="0">
              <a:spcBef>
                <a:spcPct val="30000"/>
              </a:spcBef>
              <a:defRPr sz="1300">
                <a:solidFill>
                  <a:schemeClr val="tx1"/>
                </a:solidFill>
                <a:latin typeface="Tahoma" pitchFamily="34" charset="0"/>
                <a:cs typeface="Arial" charset="0"/>
              </a:defRPr>
            </a:lvl2pPr>
            <a:lvl3pPr marL="1268907" indent="-252736" defTabSz="1023144" eaLnBrk="0" hangingPunct="0">
              <a:spcBef>
                <a:spcPct val="30000"/>
              </a:spcBef>
              <a:defRPr sz="1300">
                <a:solidFill>
                  <a:schemeClr val="tx1"/>
                </a:solidFill>
                <a:latin typeface="Tahoma" pitchFamily="34" charset="0"/>
                <a:cs typeface="Arial" charset="0"/>
              </a:defRPr>
            </a:lvl3pPr>
            <a:lvl4pPr marL="1776123" indent="-252736" defTabSz="1023144" eaLnBrk="0" hangingPunct="0">
              <a:spcBef>
                <a:spcPct val="30000"/>
              </a:spcBef>
              <a:defRPr sz="1300">
                <a:solidFill>
                  <a:schemeClr val="tx1"/>
                </a:solidFill>
                <a:latin typeface="Tahoma" pitchFamily="34" charset="0"/>
                <a:cs typeface="Arial" charset="0"/>
              </a:defRPr>
            </a:lvl4pPr>
            <a:lvl5pPr marL="2285080" indent="-252736" defTabSz="1023144" eaLnBrk="0" hangingPunct="0">
              <a:spcBef>
                <a:spcPct val="30000"/>
              </a:spcBef>
              <a:defRPr sz="1300">
                <a:solidFill>
                  <a:schemeClr val="tx1"/>
                </a:solidFill>
                <a:latin typeface="Tahoma" pitchFamily="34" charset="0"/>
                <a:cs typeface="Arial" charset="0"/>
              </a:defRPr>
            </a:lvl5pPr>
            <a:lvl6pPr marL="2787063" indent="-252736" defTabSz="1023144" eaLnBrk="0" fontAlgn="base" hangingPunct="0">
              <a:spcBef>
                <a:spcPct val="30000"/>
              </a:spcBef>
              <a:spcAft>
                <a:spcPct val="0"/>
              </a:spcAft>
              <a:defRPr sz="1300">
                <a:solidFill>
                  <a:schemeClr val="tx1"/>
                </a:solidFill>
                <a:latin typeface="Tahoma" pitchFamily="34" charset="0"/>
                <a:cs typeface="Arial" charset="0"/>
              </a:defRPr>
            </a:lvl6pPr>
            <a:lvl7pPr marL="3289051" indent="-252736" defTabSz="1023144" eaLnBrk="0" fontAlgn="base" hangingPunct="0">
              <a:spcBef>
                <a:spcPct val="30000"/>
              </a:spcBef>
              <a:spcAft>
                <a:spcPct val="0"/>
              </a:spcAft>
              <a:defRPr sz="1300">
                <a:solidFill>
                  <a:schemeClr val="tx1"/>
                </a:solidFill>
                <a:latin typeface="Tahoma" pitchFamily="34" charset="0"/>
                <a:cs typeface="Arial" charset="0"/>
              </a:defRPr>
            </a:lvl7pPr>
            <a:lvl8pPr marL="3791037" indent="-252736" defTabSz="1023144" eaLnBrk="0" fontAlgn="base" hangingPunct="0">
              <a:spcBef>
                <a:spcPct val="30000"/>
              </a:spcBef>
              <a:spcAft>
                <a:spcPct val="0"/>
              </a:spcAft>
              <a:defRPr sz="1300">
                <a:solidFill>
                  <a:schemeClr val="tx1"/>
                </a:solidFill>
                <a:latin typeface="Tahoma" pitchFamily="34" charset="0"/>
                <a:cs typeface="Arial" charset="0"/>
              </a:defRPr>
            </a:lvl8pPr>
            <a:lvl9pPr marL="4293022" indent="-252736" defTabSz="1023144" eaLnBrk="0" fontAlgn="base" hangingPunct="0">
              <a:spcBef>
                <a:spcPct val="30000"/>
              </a:spcBef>
              <a:spcAft>
                <a:spcPct val="0"/>
              </a:spcAft>
              <a:defRPr sz="1300">
                <a:solidFill>
                  <a:schemeClr val="tx1"/>
                </a:solidFill>
                <a:latin typeface="Tahoma" pitchFamily="34" charset="0"/>
                <a:cs typeface="Arial" charset="0"/>
              </a:defRPr>
            </a:lvl9pPr>
          </a:lstStyle>
          <a:p>
            <a:pPr eaLnBrk="1" hangingPunct="1">
              <a:spcBef>
                <a:spcPct val="0"/>
              </a:spcBef>
            </a:pPr>
            <a:fld id="{95F7EC83-B12F-4DA0-A939-3081DBB2C23B}" type="slidenum">
              <a:rPr lang="en-US" altLang="en-US" smtClean="0"/>
              <a:pPr eaLnBrk="1" hangingPunct="1">
                <a:spcBef>
                  <a:spcPct val="0"/>
                </a:spcBef>
              </a:pPr>
              <a:t>1</a:t>
            </a:fld>
            <a:endParaRPr lang="en-US" altLang="en-US"/>
          </a:p>
        </p:txBody>
      </p:sp>
    </p:spTree>
    <p:extLst>
      <p:ext uri="{BB962C8B-B14F-4D97-AF65-F5344CB8AC3E}">
        <p14:creationId xmlns:p14="http://schemas.microsoft.com/office/powerpoint/2010/main" val="17411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B196E7-1B05-4A96-BAAC-FE5F179AF5D6}" type="slidenum">
              <a:rPr lang="en-US" smtClean="0"/>
              <a:t>2</a:t>
            </a:fld>
            <a:endParaRPr lang="en-US"/>
          </a:p>
        </p:txBody>
      </p:sp>
    </p:spTree>
    <p:extLst>
      <p:ext uri="{BB962C8B-B14F-4D97-AF65-F5344CB8AC3E}">
        <p14:creationId xmlns:p14="http://schemas.microsoft.com/office/powerpoint/2010/main" val="318069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4128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585527"/>
            <a:ext cx="2057400" cy="283725"/>
          </a:xfrm>
        </p:spPr>
        <p:txBody>
          <a:bodyPr/>
          <a:lstStyle/>
          <a:p>
            <a:fld id="{69DC56E1-7F20-4047-B18D-B69732CE8957}" type="datetimeFigureOut">
              <a:rPr lang="en-US" smtClean="0"/>
              <a:t>1/17/2023</a:t>
            </a:fld>
            <a:endParaRPr lang="en-US"/>
          </a:p>
        </p:txBody>
      </p:sp>
      <p:sp>
        <p:nvSpPr>
          <p:cNvPr id="5" name="Footer Placeholder 4"/>
          <p:cNvSpPr>
            <a:spLocks noGrp="1"/>
          </p:cNvSpPr>
          <p:nvPr>
            <p:ph type="ftr" sz="quarter" idx="11"/>
          </p:nvPr>
        </p:nvSpPr>
        <p:spPr>
          <a:xfrm>
            <a:off x="3028950" y="6567055"/>
            <a:ext cx="3086100" cy="283725"/>
          </a:xfrm>
        </p:spPr>
        <p:txBody>
          <a:bodyPr/>
          <a:lstStyle/>
          <a:p>
            <a:endParaRPr lang="en-US"/>
          </a:p>
        </p:txBody>
      </p:sp>
      <p:sp>
        <p:nvSpPr>
          <p:cNvPr id="6" name="Slide Number Placeholder 5"/>
          <p:cNvSpPr>
            <a:spLocks noGrp="1"/>
          </p:cNvSpPr>
          <p:nvPr>
            <p:ph type="sldNum" sz="quarter" idx="12"/>
          </p:nvPr>
        </p:nvSpPr>
        <p:spPr>
          <a:xfrm>
            <a:off x="6457950" y="6567055"/>
            <a:ext cx="2057400" cy="283725"/>
          </a:xfrm>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9067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27239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09201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567055"/>
            <a:ext cx="2057400" cy="283725"/>
          </a:xfrm>
        </p:spPr>
        <p:txBody>
          <a:bodyPr/>
          <a:lstStyle>
            <a:lvl1pPr>
              <a:defRPr>
                <a:solidFill>
                  <a:schemeClr val="bg1"/>
                </a:solidFill>
              </a:defRPr>
            </a:lvl1pPr>
          </a:lstStyle>
          <a:p>
            <a:fld id="{69DC56E1-7F20-4047-B18D-B69732CE8957}" type="datetimeFigureOut">
              <a:rPr lang="en-US" smtClean="0"/>
              <a:pPr/>
              <a:t>1/17/2023</a:t>
            </a:fld>
            <a:endParaRPr lang="en-US" dirty="0"/>
          </a:p>
        </p:txBody>
      </p:sp>
      <p:sp>
        <p:nvSpPr>
          <p:cNvPr id="5" name="Footer Placeholder 4"/>
          <p:cNvSpPr>
            <a:spLocks noGrp="1"/>
          </p:cNvSpPr>
          <p:nvPr>
            <p:ph type="ftr" sz="quarter" idx="11"/>
          </p:nvPr>
        </p:nvSpPr>
        <p:spPr>
          <a:xfrm>
            <a:off x="3028950" y="6567055"/>
            <a:ext cx="3086100" cy="2837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6457950" y="6557819"/>
            <a:ext cx="2057400" cy="283725"/>
          </a:xfrm>
        </p:spPr>
        <p:txBody>
          <a:bodyPr/>
          <a:lstStyle>
            <a:lvl1pPr>
              <a:defRPr>
                <a:solidFill>
                  <a:schemeClr val="bg1"/>
                </a:solidFill>
              </a:defRPr>
            </a:lvl1pPr>
          </a:lstStyle>
          <a:p>
            <a:fld id="{3F0CE00F-F17A-4D15-ABBA-4442F7830BFA}" type="slidenum">
              <a:rPr lang="en-US" smtClean="0"/>
              <a:pPr/>
              <a:t>‹#›</a:t>
            </a:fld>
            <a:endParaRPr lang="en-US" dirty="0"/>
          </a:p>
        </p:txBody>
      </p:sp>
    </p:spTree>
    <p:extLst>
      <p:ext uri="{BB962C8B-B14F-4D97-AF65-F5344CB8AC3E}">
        <p14:creationId xmlns:p14="http://schemas.microsoft.com/office/powerpoint/2010/main" val="371555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DC56E1-7F20-4047-B18D-B69732CE8957}"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796383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DC56E1-7F20-4047-B18D-B69732CE8957}"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47866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DC56E1-7F20-4047-B18D-B69732CE8957}"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51855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DC56E1-7F20-4047-B18D-B69732CE8957}"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0CE00F-F17A-4D15-ABBA-4442F7830BFA}" type="slidenum">
              <a:rPr lang="en-US" smtClean="0"/>
              <a:t>‹#›</a:t>
            </a:fld>
            <a:endParaRPr lang="en-US"/>
          </a:p>
        </p:txBody>
      </p:sp>
      <p:sp>
        <p:nvSpPr>
          <p:cNvPr id="6" name="Rectangle 5">
            <a:extLst>
              <a:ext uri="{FF2B5EF4-FFF2-40B4-BE49-F238E27FC236}">
                <a16:creationId xmlns:a16="http://schemas.microsoft.com/office/drawing/2014/main" id="{BDE5A920-11CE-4205-9C2E-67251D8B9D37}"/>
              </a:ext>
            </a:extLst>
          </p:cNvPr>
          <p:cNvSpPr/>
          <p:nvPr userDrawn="1"/>
        </p:nvSpPr>
        <p:spPr>
          <a:xfrm>
            <a:off x="1479" y="6356351"/>
            <a:ext cx="9153824" cy="501648"/>
          </a:xfrm>
          <a:prstGeom prst="rect">
            <a:avLst/>
          </a:prstGeom>
          <a:solidFill>
            <a:srgbClr val="4F1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4F1F59"/>
              </a:highlight>
            </a:endParaRPr>
          </a:p>
        </p:txBody>
      </p:sp>
    </p:spTree>
    <p:extLst>
      <p:ext uri="{BB962C8B-B14F-4D97-AF65-F5344CB8AC3E}">
        <p14:creationId xmlns:p14="http://schemas.microsoft.com/office/powerpoint/2010/main" val="305699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C56E1-7F20-4047-B18D-B69732CE8957}"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8573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419049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79524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AFA9D2E6-77C1-4B15-A918-44A004FF298A}"/>
              </a:ext>
            </a:extLst>
          </p:cNvPr>
          <p:cNvSpPr/>
          <p:nvPr userDrawn="1"/>
        </p:nvSpPr>
        <p:spPr>
          <a:xfrm>
            <a:off x="1479" y="6492873"/>
            <a:ext cx="9153824" cy="365126"/>
          </a:xfrm>
          <a:prstGeom prst="rect">
            <a:avLst/>
          </a:prstGeom>
          <a:solidFill>
            <a:srgbClr val="4F1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4F1F59"/>
              </a:highlight>
            </a:endParaRPr>
          </a:p>
        </p:txBody>
      </p:sp>
      <p:sp>
        <p:nvSpPr>
          <p:cNvPr id="4" name="Date Placeholder 3"/>
          <p:cNvSpPr>
            <a:spLocks noGrp="1"/>
          </p:cNvSpPr>
          <p:nvPr>
            <p:ph type="dt" sz="half" idx="2"/>
          </p:nvPr>
        </p:nvSpPr>
        <p:spPr>
          <a:xfrm>
            <a:off x="628650" y="64856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C56E1-7F20-4047-B18D-B69732CE8957}" type="datetimeFigureOut">
              <a:rPr lang="en-US" smtClean="0"/>
              <a:t>1/17/2023</a:t>
            </a:fld>
            <a:endParaRPr lang="en-US"/>
          </a:p>
        </p:txBody>
      </p:sp>
      <p:sp>
        <p:nvSpPr>
          <p:cNvPr id="5" name="Footer Placeholder 4"/>
          <p:cNvSpPr>
            <a:spLocks noGrp="1"/>
          </p:cNvSpPr>
          <p:nvPr>
            <p:ph type="ftr" sz="quarter" idx="3"/>
          </p:nvPr>
        </p:nvSpPr>
        <p:spPr>
          <a:xfrm>
            <a:off x="3028950" y="64856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4856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CE00F-F17A-4D15-ABBA-4442F7830BFA}" type="slidenum">
              <a:rPr lang="en-US" smtClean="0"/>
              <a:t>‹#›</a:t>
            </a:fld>
            <a:endParaRPr lang="en-US"/>
          </a:p>
        </p:txBody>
      </p:sp>
    </p:spTree>
    <p:extLst>
      <p:ext uri="{BB962C8B-B14F-4D97-AF65-F5344CB8AC3E}">
        <p14:creationId xmlns:p14="http://schemas.microsoft.com/office/powerpoint/2010/main" val="1346265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oit.nm.gov/programs/epmo/#:~:text=System%20Hosting%20Evaluation%20Questionnaire" TargetMode="External"/><Relationship Id="rId7" Type="http://schemas.openxmlformats.org/officeDocument/2006/relationships/hyperlink" Target="https://www.doit.nm.gov/programs/epmo/project-management-templates-and-guidance/#:~:text=Project%20Management%20Plan%20Template" TargetMode="External"/><Relationship Id="rId2" Type="http://schemas.openxmlformats.org/officeDocument/2006/relationships/hyperlink" Target="https://www.doit.nm.gov/programs/epmo/#:~:text=Information%20Technology%20Exception%20Request%20Form" TargetMode="External"/><Relationship Id="rId1" Type="http://schemas.openxmlformats.org/officeDocument/2006/relationships/slideLayout" Target="../slideLayouts/slideLayout2.xml"/><Relationship Id="rId6" Type="http://schemas.openxmlformats.org/officeDocument/2006/relationships/hyperlink" Target="https://www.doit.nm.gov/programs/epmo/project-management-templates-and-guidance/#:~:text=Project%20Charter%20for%20Certification%20Template" TargetMode="External"/><Relationship Id="rId5" Type="http://schemas.openxmlformats.org/officeDocument/2006/relationships/hyperlink" Target="https://www.doit.nm.gov/programs/epmo/#:~:text=Project%20Planning%20Request%20for%20Certification%20and%20Release%20of%20Funds" TargetMode="External"/><Relationship Id="rId4" Type="http://schemas.openxmlformats.org/officeDocument/2006/relationships/hyperlink" Target="mailto:exception.requests@state.nm.u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doit.state.nm.us/oversight.html" TargetMode="External"/><Relationship Id="rId2" Type="http://schemas.openxmlformats.org/officeDocument/2006/relationships/hyperlink" Target="mailto:EPMO@state.nm.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oit.nm.gov/programs/epmo/#:~:text=Change%20Request%20for%20Certification%20and%20Release%20of%20Funds" TargetMode="External"/><Relationship Id="rId2" Type="http://schemas.openxmlformats.org/officeDocument/2006/relationships/hyperlink" Target="https://www.doit.nm.gov/programs/epmo/#:~:text=Project%20Closeout%20Project%20Closeout%20Report%20Template" TargetMode="External"/><Relationship Id="rId1" Type="http://schemas.openxmlformats.org/officeDocument/2006/relationships/slideLayout" Target="../slideLayouts/slideLayout2.xml"/><Relationship Id="rId4" Type="http://schemas.openxmlformats.org/officeDocument/2006/relationships/hyperlink" Target="https://www.doit.nm.gov/programs/epmo/project-management-templates-and-guidance/#:~:text=Project%20Management%20Plan%20Templat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doit.nm.gov/programs/epmo/project-certification-committee/#:~:text=505%2D827%2D0000-,Certification%20Documents,-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doit.nm.gov/programs/epmo/#:~:text=Open%20File-,Project%20Monthly%20Report,-%E2%86%90%20Back" TargetMode="External"/><Relationship Id="rId2" Type="http://schemas.openxmlformats.org/officeDocument/2006/relationships/hyperlink" Target="mailto:EPMO@state.nm.us" TargetMode="External"/><Relationship Id="rId1" Type="http://schemas.openxmlformats.org/officeDocument/2006/relationships/slideLayout" Target="../slideLayouts/slideLayout2.xml"/><Relationship Id="rId4" Type="http://schemas.openxmlformats.org/officeDocument/2006/relationships/hyperlink" Target="https://www.doit.nm.gov/programs/epmo/project-portfolio/#:~:text=New%20Mexico%E2%80%99s%20future-,EPMO%20Project%20Portfolio,-Enhanced%20Portfolio%20an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Exception.Requests@state.nm.us" TargetMode="External"/><Relationship Id="rId2" Type="http://schemas.openxmlformats.org/officeDocument/2006/relationships/hyperlink" Target="https://www.doit.nm.gov/programs/epmo/#:~:text=Request%20for%20Project%20Certification%20Exception%2DPCC%2DIV%26V%2DTARC%20Waive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oit.state.nm.us/docs/project_oversight/proj_mgmt_templates/QAIVVGuidelines.doc" TargetMode="External"/><Relationship Id="rId2" Type="http://schemas.openxmlformats.org/officeDocument/2006/relationships/hyperlink" Target="https://www.doit.nm.gov/programs/epmo/project-management-templates-and-guidance/#:~:text=Open%20File-,Independent%20Verification%20and%20Validation%20Template,-Independent%20Verification%20and" TargetMode="External"/><Relationship Id="rId1" Type="http://schemas.openxmlformats.org/officeDocument/2006/relationships/slideLayout" Target="../slideLayouts/slideLayout2.xml"/><Relationship Id="rId5" Type="http://schemas.openxmlformats.org/officeDocument/2006/relationships/hyperlink" Target="mailto:EPMO@state.nm.us" TargetMode="External"/><Relationship Id="rId4" Type="http://schemas.openxmlformats.org/officeDocument/2006/relationships/hyperlink" Target="http://www.doit.state.nm.us/docs/project_oversight/proj_mgmt_templates/Memo%20re%20IVV%20template%20aug2010.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EPMO@state.nm.us" TargetMode="External"/><Relationship Id="rId2" Type="http://schemas.openxmlformats.org/officeDocument/2006/relationships/hyperlink" Target="https://www.doit.nm.gov/programs/epmo/#:~:text=Information%20Technology%20Exception%20Request%20Form" TargetMode="External"/><Relationship Id="rId1" Type="http://schemas.openxmlformats.org/officeDocument/2006/relationships/slideLayout" Target="../slideLayouts/slideLayout2.xml"/><Relationship Id="rId4" Type="http://schemas.openxmlformats.org/officeDocument/2006/relationships/hyperlink" Target="https://www.doit.nm.gov/programs/epmo/#:~:text=System%20Hosting%20Evaluation%20Questionnair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doit.nm.gov/programs/epmo/#:~:text=Request%20for%20Project%20Certification%20Exception%2DPCC%2DIV%26V%2DTARC%20Waiver" TargetMode="External"/><Relationship Id="rId2" Type="http://schemas.openxmlformats.org/officeDocument/2006/relationships/hyperlink" Target="https://www.doit.nm.gov/programs/epmo/" TargetMode="External"/><Relationship Id="rId1" Type="http://schemas.openxmlformats.org/officeDocument/2006/relationships/slideLayout" Target="../slideLayouts/slideLayout2.xml"/><Relationship Id="rId4" Type="http://schemas.openxmlformats.org/officeDocument/2006/relationships/hyperlink" Target="mailto:EPMO@state.nm.u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doit.nm.gov/programs/epmo/project-management-templates-and-guidance/#:~:text=System%20Design%20Document%20Template" TargetMode="External"/><Relationship Id="rId2" Type="http://schemas.openxmlformats.org/officeDocument/2006/relationships/hyperlink" Target="https://www.doit.nm.gov/programs/epmo/#:~:text=FY%202022%20PCC%20and%20TARC%20Schedule" TargetMode="External"/><Relationship Id="rId1" Type="http://schemas.openxmlformats.org/officeDocument/2006/relationships/slideLayout" Target="../slideLayouts/slideLayout2.xml"/><Relationship Id="rId6" Type="http://schemas.openxmlformats.org/officeDocument/2006/relationships/hyperlink" Target="https://www.doit.nm.gov/programs/epmo/project-management-templates-and-guidance/#:~:text=Operations%20and%20Support%20Plan%20Template" TargetMode="External"/><Relationship Id="rId5" Type="http://schemas.openxmlformats.org/officeDocument/2006/relationships/hyperlink" Target="https://www.doit.nm.gov/programs/epmo/project-management-templates-and-guidance/#:~:text=Business%20Continuity%20Template" TargetMode="External"/><Relationship Id="rId4" Type="http://schemas.openxmlformats.org/officeDocument/2006/relationships/hyperlink" Target="https://www.doit.nm.gov/programs/epmo/project-management-templates-and-guidance/#:~:text=Security%20Questionnair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mailto:EPMO@state.nm.u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doit.nm.gov/programs/epmo/#:~:text=System%20Hosting%20Evaluation%20Questionnair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doit.nm.gov/programs/epmo/contract-and-rfp-templates-and-guidance/#:~:text=Information%20Technology%20Contract%20Template%20greater%20than%20%2460%2C000" TargetMode="External"/><Relationship Id="rId7" Type="http://schemas.openxmlformats.org/officeDocument/2006/relationships/hyperlink" Target="https://www.generalservices.state.nm.us/state-purchasing/resources-and-information/#:~:text=RFP%20Template%20v.1.5%202020%2D12"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6" Type="http://schemas.openxmlformats.org/officeDocument/2006/relationships/hyperlink" Target="Sole%20Source%20Justification%20Request%20Form" TargetMode="External"/><Relationship Id="rId5" Type="http://schemas.openxmlformats.org/officeDocument/2006/relationships/hyperlink" Target="https://www.doit.nm.gov/programs/epmo/contract-and-rfp-templates-and-guidance/#:~:text=IT%20Contract%20Amendment%20Template" TargetMode="External"/><Relationship Id="rId4" Type="http://schemas.openxmlformats.org/officeDocument/2006/relationships/hyperlink" Target="https://www.doit.nm.gov/programs/epmo/contract-and-rfp-templates-and-guidance/#:~:text=Information%20Technology%20Contract%20Template%20%2460%2C000%20or%20les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mailto:exception.requests@state.nm.us" TargetMode="External"/><Relationship Id="rId2" Type="http://schemas.openxmlformats.org/officeDocument/2006/relationships/hyperlink" Target="https://www.doit.nm.gov/programs/epmo/#:~:text=Information%20Technology%20Exception%20Request%20For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epmo@state.nm.u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EPMO@state.nm.u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doit.nm.gov/programs/epmo/project-certification-committee/" TargetMode="External"/><Relationship Id="rId2" Type="http://schemas.openxmlformats.org/officeDocument/2006/relationships/hyperlink" Target="https://www.doit.nm.gov/programs/epmo/" TargetMode="External"/><Relationship Id="rId1" Type="http://schemas.openxmlformats.org/officeDocument/2006/relationships/slideLayout" Target="../slideLayouts/slideLayout2.xml"/><Relationship Id="rId6" Type="http://schemas.openxmlformats.org/officeDocument/2006/relationships/hyperlink" Target="https://www.doit.nm.gov/programs/epmo/project-portfolio/" TargetMode="External"/><Relationship Id="rId5" Type="http://schemas.openxmlformats.org/officeDocument/2006/relationships/hyperlink" Target="https://www.doit.nm.gov/programs/epmo/contract-and-rfp-templates-and-guidance/" TargetMode="External"/><Relationship Id="rId4" Type="http://schemas.openxmlformats.org/officeDocument/2006/relationships/hyperlink" Target="https://www.doit.nm.gov/programs/epmo/project-management-templates-and-guid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oit.nm.gov/programs/epmo/#:~:text=FY%202022%20PCC%20and%20TARC%20Schedule" TargetMode="External"/><Relationship Id="rId2" Type="http://schemas.openxmlformats.org/officeDocument/2006/relationships/hyperlink" Target="mailto:EPMO@state.nm.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oit.nm.gov/programs/epmo/#:~:text=Open%20File-,Project%20Certification,-The%20following%20links" TargetMode="External"/><Relationship Id="rId2" Type="http://schemas.openxmlformats.org/officeDocument/2006/relationships/hyperlink" Target="https://www.doit.nm.gov/programs/epmo/#:~:text=Request%20for%20Project%20Certification%20Exception%2DPCC%2DIV%26V%2DTARC%20Waiv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oit.nm.gov/programs/epmo/project-management-templates-and-guidance/#:~:text=Management%20Templates%20%26%20Guidance-,Project%20Certification%20Templates,-Project%20Certification%20Templates" TargetMode="External"/><Relationship Id="rId2" Type="http://schemas.openxmlformats.org/officeDocument/2006/relationships/hyperlink" Target="https://www.doit.nm.gov/programs/epmo/#:~:text=Certification%20Request%20Form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oit.nm.gov/programs/epmo/project-management-templates-and-guidance/#:~:text=Project%20Charter%20for%20Certification%20Template" TargetMode="External"/><Relationship Id="rId2" Type="http://schemas.openxmlformats.org/officeDocument/2006/relationships/hyperlink" Target="https://www.doit.nm.gov/programs/epmo/#:~:text=Certification%20Request%20Form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443DD6-6128-412F-B7BE-A679275FBF4B}"/>
              </a:ext>
            </a:extLst>
          </p:cNvPr>
          <p:cNvSpPr/>
          <p:nvPr/>
        </p:nvSpPr>
        <p:spPr>
          <a:xfrm>
            <a:off x="1479" y="6090170"/>
            <a:ext cx="9153824" cy="767829"/>
          </a:xfrm>
          <a:prstGeom prst="rect">
            <a:avLst/>
          </a:prstGeom>
          <a:solidFill>
            <a:srgbClr val="4F1F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4F1F59"/>
              </a:highlight>
            </a:endParaRPr>
          </a:p>
        </p:txBody>
      </p:sp>
      <p:sp>
        <p:nvSpPr>
          <p:cNvPr id="3" name="TextBox 2"/>
          <p:cNvSpPr txBox="1"/>
          <p:nvPr/>
        </p:nvSpPr>
        <p:spPr>
          <a:xfrm>
            <a:off x="39054" y="3092918"/>
            <a:ext cx="9071083" cy="1200329"/>
          </a:xfrm>
          <a:prstGeom prst="rect">
            <a:avLst/>
          </a:prstGeom>
          <a:noFill/>
        </p:spPr>
        <p:txBody>
          <a:bodyPr wrap="square" rtlCol="0">
            <a:spAutoFit/>
          </a:bodyPr>
          <a:lstStyle/>
          <a:p>
            <a:pPr algn="ctr"/>
            <a:r>
              <a:rPr lang="en-US" dirty="0">
                <a:cs typeface="Times New Roman" panose="02020603050405020304" pitchFamily="18" charset="0"/>
              </a:rPr>
              <a:t>An orientation to the Department of Information Technology (DoIT) </a:t>
            </a:r>
          </a:p>
          <a:p>
            <a:pPr algn="ctr"/>
            <a:r>
              <a:rPr lang="en-US" dirty="0">
                <a:cs typeface="Times New Roman" panose="02020603050405020304" pitchFamily="18" charset="0"/>
              </a:rPr>
              <a:t>Enterprise Project Management Office (EPMO) &amp; State of New Mexico’s </a:t>
            </a:r>
          </a:p>
          <a:p>
            <a:pPr algn="ctr"/>
            <a:r>
              <a:rPr lang="en-US" dirty="0">
                <a:cs typeface="Times New Roman" panose="02020603050405020304" pitchFamily="18" charset="0"/>
              </a:rPr>
              <a:t>Project Management (PM) processes and methodologies  </a:t>
            </a:r>
          </a:p>
          <a:p>
            <a:pPr algn="ctr"/>
            <a:r>
              <a:rPr lang="en-US" dirty="0">
                <a:cs typeface="Times New Roman" panose="02020603050405020304" pitchFamily="18" charset="0"/>
              </a:rPr>
              <a:t>for managing your way to successful information technology projects</a:t>
            </a:r>
            <a:r>
              <a:rPr lang="en-US" i="1" dirty="0">
                <a:cs typeface="Times New Roman" panose="02020603050405020304" pitchFamily="18" charset="0"/>
              </a:rPr>
              <a:t>.</a:t>
            </a:r>
            <a:endParaRPr lang="en-US" i="1" dirty="0"/>
          </a:p>
        </p:txBody>
      </p:sp>
      <p:pic>
        <p:nvPicPr>
          <p:cNvPr id="5" name="Picture 4" descr="Logo, company name&#10;&#10;Description automatically generated">
            <a:extLst>
              <a:ext uri="{FF2B5EF4-FFF2-40B4-BE49-F238E27FC236}">
                <a16:creationId xmlns:a16="http://schemas.microsoft.com/office/drawing/2014/main" id="{00994FB0-B27F-41AE-AE6A-60223B8656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923" y="125557"/>
            <a:ext cx="2272937" cy="1255369"/>
          </a:xfrm>
          <a:prstGeom prst="rect">
            <a:avLst/>
          </a:prstGeom>
        </p:spPr>
      </p:pic>
      <p:sp>
        <p:nvSpPr>
          <p:cNvPr id="6" name="Rectangle 2">
            <a:extLst>
              <a:ext uri="{FF2B5EF4-FFF2-40B4-BE49-F238E27FC236}">
                <a16:creationId xmlns:a16="http://schemas.microsoft.com/office/drawing/2014/main" id="{573F4F1F-E8D5-4C8E-A82E-D0E5FB311294}"/>
              </a:ext>
            </a:extLst>
          </p:cNvPr>
          <p:cNvSpPr txBox="1">
            <a:spLocks noChangeArrowheads="1"/>
          </p:cNvSpPr>
          <p:nvPr/>
        </p:nvSpPr>
        <p:spPr>
          <a:xfrm>
            <a:off x="-19149" y="2653926"/>
            <a:ext cx="9153824" cy="60182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3200" dirty="0">
                <a:solidFill>
                  <a:schemeClr val="accent5">
                    <a:lumMod val="10000"/>
                  </a:schemeClr>
                </a:solidFill>
                <a:cs typeface="Andalus" pitchFamily="18" charset="-78"/>
              </a:rPr>
              <a:t> </a:t>
            </a:r>
            <a:br>
              <a:rPr lang="en-US" sz="3200" dirty="0"/>
            </a:br>
            <a:r>
              <a:rPr lang="en-US" sz="3600" dirty="0">
                <a:cs typeface="Times New Roman" panose="02020603050405020304" pitchFamily="18" charset="0"/>
              </a:rPr>
              <a:t> </a:t>
            </a:r>
            <a:br>
              <a:rPr lang="en-US" sz="3600" b="1" dirty="0">
                <a:cs typeface="Times New Roman" panose="02020603050405020304" pitchFamily="18" charset="0"/>
              </a:rPr>
            </a:br>
            <a:r>
              <a:rPr lang="en-US" sz="11200" b="1" dirty="0">
                <a:solidFill>
                  <a:srgbClr val="4F1F59"/>
                </a:solidFill>
                <a:cs typeface="Times New Roman" panose="02020603050405020304" pitchFamily="18" charset="0"/>
              </a:rPr>
              <a:t>PM Express</a:t>
            </a:r>
            <a:br>
              <a:rPr lang="en-US" sz="3200" b="1" dirty="0">
                <a:solidFill>
                  <a:srgbClr val="4F1F59"/>
                </a:solidFill>
                <a:cs typeface="Times New Roman" panose="02020603050405020304" pitchFamily="18" charset="0"/>
              </a:rPr>
            </a:br>
            <a:r>
              <a:rPr lang="en-US" sz="3200" dirty="0"/>
              <a:t>	</a:t>
            </a:r>
            <a:br>
              <a:rPr lang="en-US" sz="3200" dirty="0"/>
            </a:br>
            <a:r>
              <a:rPr lang="en-US" sz="2700" dirty="0">
                <a:solidFill>
                  <a:schemeClr val="accent5">
                    <a:lumMod val="10000"/>
                  </a:schemeClr>
                </a:solidFill>
                <a:cs typeface="Andalus" pitchFamily="18" charset="-78"/>
              </a:rPr>
              <a:t> </a:t>
            </a:r>
            <a:endParaRPr lang="en-US" sz="3200" dirty="0">
              <a:solidFill>
                <a:schemeClr val="accent5">
                  <a:lumMod val="10000"/>
                </a:schemeClr>
              </a:solidFill>
              <a:cs typeface="Andalus" pitchFamily="18" charset="-78"/>
            </a:endParaRPr>
          </a:p>
        </p:txBody>
      </p:sp>
      <p:sp>
        <p:nvSpPr>
          <p:cNvPr id="8" name="TextBox 7">
            <a:extLst>
              <a:ext uri="{FF2B5EF4-FFF2-40B4-BE49-F238E27FC236}">
                <a16:creationId xmlns:a16="http://schemas.microsoft.com/office/drawing/2014/main" id="{8A78865B-FADF-48F8-BA4B-63E6497E4CC7}"/>
              </a:ext>
            </a:extLst>
          </p:cNvPr>
          <p:cNvSpPr txBox="1"/>
          <p:nvPr/>
        </p:nvSpPr>
        <p:spPr>
          <a:xfrm>
            <a:off x="0" y="6090171"/>
            <a:ext cx="9144000" cy="677108"/>
          </a:xfrm>
          <a:prstGeom prst="rect">
            <a:avLst/>
          </a:prstGeom>
          <a:noFill/>
        </p:spPr>
        <p:txBody>
          <a:bodyPr wrap="square" rtlCol="0">
            <a:spAutoFit/>
          </a:bodyPr>
          <a:lstStyle/>
          <a:p>
            <a:pPr algn="ctr"/>
            <a:r>
              <a:rPr lang="en-US" sz="2000" dirty="0">
                <a:solidFill>
                  <a:schemeClr val="bg1"/>
                </a:solidFill>
              </a:rPr>
              <a:t>EPMO Mission: </a:t>
            </a:r>
          </a:p>
          <a:p>
            <a:pPr algn="ctr"/>
            <a:r>
              <a:rPr lang="en-US" dirty="0">
                <a:solidFill>
                  <a:schemeClr val="bg1"/>
                </a:solidFill>
              </a:rPr>
              <a:t>Enabling successful information technology initiatives and supporting business objectives</a:t>
            </a:r>
          </a:p>
        </p:txBody>
      </p:sp>
      <p:sp>
        <p:nvSpPr>
          <p:cNvPr id="4" name="TextBox 3">
            <a:extLst>
              <a:ext uri="{FF2B5EF4-FFF2-40B4-BE49-F238E27FC236}">
                <a16:creationId xmlns:a16="http://schemas.microsoft.com/office/drawing/2014/main" id="{C9C178E5-1350-9711-D9A7-E58CE569CD73}"/>
              </a:ext>
            </a:extLst>
          </p:cNvPr>
          <p:cNvSpPr txBox="1"/>
          <p:nvPr/>
        </p:nvSpPr>
        <p:spPr>
          <a:xfrm>
            <a:off x="46655" y="5187822"/>
            <a:ext cx="9071083" cy="461665"/>
          </a:xfrm>
          <a:prstGeom prst="rect">
            <a:avLst/>
          </a:prstGeom>
          <a:noFill/>
        </p:spPr>
        <p:txBody>
          <a:bodyPr wrap="square" rtlCol="0">
            <a:spAutoFit/>
          </a:bodyPr>
          <a:lstStyle/>
          <a:p>
            <a:pPr algn="ctr"/>
            <a:r>
              <a:rPr lang="en-US" sz="2400" dirty="0">
                <a:solidFill>
                  <a:srgbClr val="4F1F59"/>
                </a:solidFill>
              </a:rPr>
              <a:t>July 2022</a:t>
            </a:r>
          </a:p>
        </p:txBody>
      </p:sp>
    </p:spTree>
    <p:extLst>
      <p:ext uri="{BB962C8B-B14F-4D97-AF65-F5344CB8AC3E}">
        <p14:creationId xmlns:p14="http://schemas.microsoft.com/office/powerpoint/2010/main" val="199369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76201"/>
            <a:ext cx="8229600" cy="639763"/>
          </a:xfrm>
        </p:spPr>
        <p:txBody>
          <a:bodyPr>
            <a:normAutofit/>
          </a:bodyPr>
          <a:lstStyle/>
          <a:p>
            <a:pPr algn="ctr"/>
            <a:r>
              <a:rPr lang="en-US" sz="2800" b="1" dirty="0">
                <a:solidFill>
                  <a:srgbClr val="4F1F59"/>
                </a:solidFill>
              </a:rPr>
              <a:t>PCC Gates and Phases: Planning</a:t>
            </a:r>
          </a:p>
        </p:txBody>
      </p:sp>
      <p:sp>
        <p:nvSpPr>
          <p:cNvPr id="3" name="Content Placeholder 2"/>
          <p:cNvSpPr>
            <a:spLocks noGrp="1"/>
          </p:cNvSpPr>
          <p:nvPr>
            <p:ph idx="1"/>
          </p:nvPr>
        </p:nvSpPr>
        <p:spPr>
          <a:xfrm>
            <a:off x="203440" y="942391"/>
            <a:ext cx="8737120" cy="5439747"/>
          </a:xfrm>
        </p:spPr>
        <p:txBody>
          <a:bodyPr>
            <a:noAutofit/>
          </a:bodyPr>
          <a:lstStyle/>
          <a:p>
            <a:pPr marL="288925" indent="-288925">
              <a:lnSpc>
                <a:spcPct val="100000"/>
              </a:lnSpc>
              <a:spcBef>
                <a:spcPts val="0"/>
              </a:spcBef>
              <a:spcAft>
                <a:spcPts val="1200"/>
              </a:spcAft>
            </a:pPr>
            <a:r>
              <a:rPr lang="en-US" sz="1800" b="1" dirty="0"/>
              <a:t>Planning Certification and Phase </a:t>
            </a:r>
            <a:r>
              <a:rPr lang="en-US" sz="1800" dirty="0"/>
              <a:t>is requested by an agency to request funds needed to complete all planning needed to successfully accomplish project objectives. </a:t>
            </a:r>
          </a:p>
          <a:p>
            <a:pPr marL="288925" indent="-288925">
              <a:lnSpc>
                <a:spcPct val="100000"/>
              </a:lnSpc>
              <a:spcBef>
                <a:spcPts val="0"/>
              </a:spcBef>
              <a:spcAft>
                <a:spcPts val="1200"/>
              </a:spcAft>
            </a:pPr>
            <a:r>
              <a:rPr lang="en-US" sz="1800" dirty="0"/>
              <a:t>Prior to certifying for Planning, if the technical solution has been selected, the project must be approved or waived by the TARC.  If the technical solution is a hosted solution, an </a:t>
            </a:r>
            <a:r>
              <a:rPr lang="en-US" sz="1800" dirty="0">
                <a:hlinkClick r:id="rId2"/>
              </a:rPr>
              <a:t>IT Exception Request Form</a:t>
            </a:r>
            <a:r>
              <a:rPr lang="en-US" sz="1800" dirty="0"/>
              <a:t> and a </a:t>
            </a:r>
            <a:r>
              <a:rPr lang="en-US" sz="1800" dirty="0">
                <a:hlinkClick r:id="rId3"/>
              </a:rPr>
              <a:t>System Hosting Evaluation Questionnaire</a:t>
            </a:r>
            <a:r>
              <a:rPr lang="en-US" sz="1800" dirty="0"/>
              <a:t> must be completed and emailed to </a:t>
            </a:r>
            <a:r>
              <a:rPr lang="en-US" sz="1800" dirty="0">
                <a:hlinkClick r:id="rId4"/>
              </a:rPr>
              <a:t>exception.requests@state.nm.us</a:t>
            </a:r>
            <a:r>
              <a:rPr lang="en-US" sz="1800" dirty="0"/>
              <a:t> at least two weeks prior to attending TARC.   </a:t>
            </a:r>
          </a:p>
          <a:p>
            <a:pPr marL="288925" indent="-288925">
              <a:lnSpc>
                <a:spcPct val="100000"/>
              </a:lnSpc>
              <a:spcBef>
                <a:spcPts val="0"/>
              </a:spcBef>
              <a:spcAft>
                <a:spcPts val="1200"/>
              </a:spcAft>
            </a:pPr>
            <a:r>
              <a:rPr lang="en-US" sz="1800" dirty="0"/>
              <a:t>This request is for activities such as procuring project manager or business analyst services to assist with planning, defining &amp; baselining, scope, schedule, budget, quality metrics, requirements, business processes, plans for procurement, communication, change management, risk/issue management, project management (PMP), technical planning, system design, security planning, business continuity/disaster recovery planning, etc.</a:t>
            </a:r>
          </a:p>
          <a:p>
            <a:pPr marL="288925" indent="-288925">
              <a:lnSpc>
                <a:spcPct val="100000"/>
              </a:lnSpc>
              <a:spcBef>
                <a:spcPts val="0"/>
              </a:spcBef>
              <a:spcAft>
                <a:spcPts val="1200"/>
              </a:spcAft>
            </a:pPr>
            <a:r>
              <a:rPr lang="en-US" sz="1800" dirty="0"/>
              <a:t>IV&amp;V consultant should be engaged early on during the Planning Phase.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5"/>
              </a:rPr>
              <a:t>Project Planning Request for Certification and Release of Funds</a:t>
            </a:r>
            <a:r>
              <a:rPr lang="en-US" sz="1800" dirty="0"/>
              <a:t>, </a:t>
            </a:r>
            <a:r>
              <a:rPr lang="en-US" sz="1800" dirty="0">
                <a:hlinkClick r:id="rId6"/>
              </a:rPr>
              <a:t>Project Charter</a:t>
            </a:r>
            <a:r>
              <a:rPr lang="en-US" sz="1800" dirty="0"/>
              <a:t> (if an update is needed), </a:t>
            </a:r>
            <a:r>
              <a:rPr lang="en-US" sz="1800" dirty="0">
                <a:hlinkClick r:id="rId7"/>
              </a:rPr>
              <a:t>PMP</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1993"/>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10</a:t>
            </a:fld>
            <a:endParaRPr lang="en-US" dirty="0"/>
          </a:p>
        </p:txBody>
      </p:sp>
    </p:spTree>
    <p:extLst>
      <p:ext uri="{BB962C8B-B14F-4D97-AF65-F5344CB8AC3E}">
        <p14:creationId xmlns:p14="http://schemas.microsoft.com/office/powerpoint/2010/main" val="370628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76201"/>
            <a:ext cx="8229600" cy="639763"/>
          </a:xfrm>
        </p:spPr>
        <p:txBody>
          <a:bodyPr>
            <a:normAutofit/>
          </a:bodyPr>
          <a:lstStyle/>
          <a:p>
            <a:pPr algn="ctr"/>
            <a:r>
              <a:rPr lang="en-US" sz="2800" b="1" dirty="0">
                <a:solidFill>
                  <a:srgbClr val="4F1F59"/>
                </a:solidFill>
              </a:rPr>
              <a:t>PCC Gates and Phases: Implementation</a:t>
            </a:r>
          </a:p>
        </p:txBody>
      </p:sp>
      <p:sp>
        <p:nvSpPr>
          <p:cNvPr id="3" name="Content Placeholder 2"/>
          <p:cNvSpPr>
            <a:spLocks noGrp="1"/>
          </p:cNvSpPr>
          <p:nvPr>
            <p:ph idx="1"/>
          </p:nvPr>
        </p:nvSpPr>
        <p:spPr>
          <a:xfrm>
            <a:off x="307910" y="1022013"/>
            <a:ext cx="8555484" cy="5302598"/>
          </a:xfrm>
        </p:spPr>
        <p:txBody>
          <a:bodyPr>
            <a:noAutofit/>
          </a:bodyPr>
          <a:lstStyle/>
          <a:p>
            <a:pPr marL="288925" indent="-288925">
              <a:lnSpc>
                <a:spcPct val="100000"/>
              </a:lnSpc>
              <a:spcBef>
                <a:spcPts val="0"/>
              </a:spcBef>
              <a:spcAft>
                <a:spcPts val="1200"/>
              </a:spcAft>
            </a:pPr>
            <a:r>
              <a:rPr lang="en-US" sz="1800" b="1" dirty="0"/>
              <a:t>Implementation Certification and Phase</a:t>
            </a:r>
            <a:r>
              <a:rPr lang="en-US" sz="1800" dirty="0"/>
              <a:t> is for project execution. </a:t>
            </a:r>
          </a:p>
          <a:p>
            <a:pPr marL="288925" indent="-288925">
              <a:lnSpc>
                <a:spcPct val="100000"/>
              </a:lnSpc>
              <a:spcBef>
                <a:spcPts val="0"/>
              </a:spcBef>
              <a:spcAft>
                <a:spcPts val="1200"/>
              </a:spcAft>
            </a:pPr>
            <a:r>
              <a:rPr lang="en-US" sz="1800" dirty="0"/>
              <a:t>If the technical solution was not presented to the TARC prior to Planning, the project must be approved or waived by the TARC prior to Implementation.  </a:t>
            </a:r>
          </a:p>
          <a:p>
            <a:pPr marL="288925" indent="-288925">
              <a:lnSpc>
                <a:spcPct val="100000"/>
              </a:lnSpc>
              <a:spcBef>
                <a:spcPts val="0"/>
              </a:spcBef>
              <a:spcAft>
                <a:spcPts val="1200"/>
              </a:spcAft>
            </a:pPr>
            <a:r>
              <a:rPr lang="en-US" sz="1800" dirty="0"/>
              <a:t>This request is for funds needed to execute, track and manage actual work of the project/phase in accordance with plans.  Typical activities could include joint application design sessions, procurements (RFPs, contracts, etc.), contract and vendor management, build, buy, modify, configure, implement, testing, training, rollouts, transition to operations, etc.  </a:t>
            </a:r>
          </a:p>
          <a:p>
            <a:pPr marL="288925" indent="-288925">
              <a:lnSpc>
                <a:spcPct val="100000"/>
              </a:lnSpc>
              <a:spcBef>
                <a:spcPts val="0"/>
              </a:spcBef>
              <a:spcAft>
                <a:spcPts val="1200"/>
              </a:spcAft>
            </a:pPr>
            <a:r>
              <a:rPr lang="en-US" sz="1800" dirty="0"/>
              <a:t>The project should have a qualified PM structure to manage, track, monitor and report on progress.  </a:t>
            </a:r>
          </a:p>
          <a:p>
            <a:pPr marL="288925" indent="-288925">
              <a:lnSpc>
                <a:spcPct val="100000"/>
              </a:lnSpc>
              <a:spcBef>
                <a:spcPts val="0"/>
              </a:spcBef>
              <a:spcAft>
                <a:spcPts val="1200"/>
              </a:spcAft>
            </a:pPr>
            <a:r>
              <a:rPr lang="en-US" sz="1800" dirty="0"/>
              <a:t>IV&amp;V consultant should be actively engaged in the project with IV&amp;V reports delivered to the agency and </a:t>
            </a:r>
            <a:r>
              <a:rPr lang="en-US" sz="1800" dirty="0">
                <a:hlinkClick r:id="rId2"/>
              </a:rPr>
              <a:t>EPMO@state.nm.us</a:t>
            </a:r>
            <a:r>
              <a:rPr lang="en-US" sz="1800" dirty="0"/>
              <a:t>.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3"/>
              </a:rPr>
              <a:t>Implementation Certification Request</a:t>
            </a:r>
            <a:r>
              <a:rPr lang="en-US" sz="1800" dirty="0"/>
              <a:t>, updated/final PMP, a presentation and the most recent IV&amp;V report.</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0749"/>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81425"/>
            <a:ext cx="2133600" cy="365125"/>
          </a:xfrm>
        </p:spPr>
        <p:txBody>
          <a:bodyPr/>
          <a:lstStyle/>
          <a:p>
            <a:r>
              <a:rPr lang="en-US" dirty="0"/>
              <a:t>Page </a:t>
            </a:r>
            <a:fld id="{AB34F9C2-C352-4191-8E79-FB4FD46717FC}" type="slidenum">
              <a:rPr lang="en-US" smtClean="0"/>
              <a:t>11</a:t>
            </a:fld>
            <a:endParaRPr lang="en-US" dirty="0"/>
          </a:p>
        </p:txBody>
      </p:sp>
    </p:spTree>
    <p:extLst>
      <p:ext uri="{BB962C8B-B14F-4D97-AF65-F5344CB8AC3E}">
        <p14:creationId xmlns:p14="http://schemas.microsoft.com/office/powerpoint/2010/main" val="89068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76201"/>
            <a:ext cx="8229600" cy="639763"/>
          </a:xfrm>
        </p:spPr>
        <p:txBody>
          <a:bodyPr>
            <a:normAutofit/>
          </a:bodyPr>
          <a:lstStyle/>
          <a:p>
            <a:pPr algn="ctr"/>
            <a:r>
              <a:rPr lang="en-US" sz="2800" b="1" dirty="0">
                <a:solidFill>
                  <a:srgbClr val="4F1F59"/>
                </a:solidFill>
              </a:rPr>
              <a:t>PCC Gates and Phases: Closeout, Change or Update</a:t>
            </a:r>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12</a:t>
            </a:fld>
            <a:endParaRPr lang="en-US" dirty="0"/>
          </a:p>
        </p:txBody>
      </p:sp>
      <p:sp>
        <p:nvSpPr>
          <p:cNvPr id="10" name="Content Placeholder 2">
            <a:extLst>
              <a:ext uri="{FF2B5EF4-FFF2-40B4-BE49-F238E27FC236}">
                <a16:creationId xmlns:a16="http://schemas.microsoft.com/office/drawing/2014/main" id="{B234B602-724B-4DEF-8408-D1A63CCA35F5}"/>
              </a:ext>
            </a:extLst>
          </p:cNvPr>
          <p:cNvSpPr>
            <a:spLocks noGrp="1"/>
          </p:cNvSpPr>
          <p:nvPr>
            <p:ph idx="1"/>
          </p:nvPr>
        </p:nvSpPr>
        <p:spPr>
          <a:xfrm>
            <a:off x="203440" y="996827"/>
            <a:ext cx="8697964" cy="5254683"/>
          </a:xfrm>
        </p:spPr>
        <p:txBody>
          <a:bodyPr>
            <a:noAutofit/>
          </a:bodyPr>
          <a:lstStyle/>
          <a:p>
            <a:pPr marL="233363" indent="-233363">
              <a:lnSpc>
                <a:spcPct val="100000"/>
              </a:lnSpc>
              <a:spcBef>
                <a:spcPts val="0"/>
              </a:spcBef>
              <a:spcAft>
                <a:spcPts val="600"/>
              </a:spcAft>
            </a:pPr>
            <a:r>
              <a:rPr lang="en-US" sz="1800" b="1" dirty="0"/>
              <a:t>Closeout Certification and Phase </a:t>
            </a:r>
            <a:r>
              <a:rPr lang="en-US" sz="1800" dirty="0"/>
              <a:t>is the termination or completion of the project. Prior to Closeout, all procurements must be closed.</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2"/>
              </a:rPr>
              <a:t>Project Closeout Certification Request</a:t>
            </a:r>
            <a:r>
              <a:rPr lang="en-US" sz="1800" dirty="0"/>
              <a:t> and a presentation.  Closeout Certification must include lessons learned and any benefits realized.</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b="1" dirty="0"/>
              <a:t>Change Request </a:t>
            </a:r>
            <a:r>
              <a:rPr lang="en-US" sz="1800" dirty="0"/>
              <a:t>may be requested anytime during the project and include changes to baselined scope, schedule, budget, project phase, technical solution or other critical changes in the project, including when additional funds become available, etc. </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3"/>
              </a:rPr>
              <a:t>Change Request for Certification and Release of Funds</a:t>
            </a:r>
            <a:r>
              <a:rPr lang="en-US" sz="1800" dirty="0"/>
              <a:t>, a presentation and an updated </a:t>
            </a:r>
            <a:r>
              <a:rPr lang="en-US" sz="1800" dirty="0">
                <a:hlinkClick r:id="rId4"/>
              </a:rPr>
              <a:t>PMP</a:t>
            </a:r>
            <a:r>
              <a:rPr lang="en-US" sz="1800" dirty="0"/>
              <a:t>.  A results update should be included in the certification request description that includes lessons learned and performance improvements realized in the completed phases.</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dirty="0"/>
              <a:t>An </a:t>
            </a:r>
            <a:r>
              <a:rPr lang="en-US" sz="1800" b="1" dirty="0"/>
              <a:t>Update</a:t>
            </a:r>
            <a:r>
              <a:rPr lang="en-US" sz="1800" dirty="0"/>
              <a:t> is normally requested by the PCC but may be provided by the agency at any time during the project to report on progress.</a:t>
            </a:r>
          </a:p>
          <a:p>
            <a:pPr marL="233363" indent="-233363">
              <a:lnSpc>
                <a:spcPct val="100000"/>
              </a:lnSpc>
              <a:spcBef>
                <a:spcPts val="0"/>
              </a:spcBef>
              <a:spcAft>
                <a:spcPts val="600"/>
              </a:spcAft>
            </a:pPr>
            <a:r>
              <a:rPr lang="en-US" sz="1800" b="1" dirty="0"/>
              <a:t>Required Documentation:  </a:t>
            </a:r>
            <a:r>
              <a:rPr lang="en-US" sz="1800" dirty="0"/>
              <a:t>A presentation.</a:t>
            </a:r>
          </a:p>
          <a:p>
            <a:pPr marL="404803" indent="-173034" algn="just">
              <a:spcBef>
                <a:spcPts val="0"/>
              </a:spcBef>
              <a:spcAft>
                <a:spcPts val="600"/>
              </a:spcAft>
              <a:buFont typeface="Wingdings" panose="05000000000000000000" pitchFamily="2" charset="2"/>
              <a:buChar char="Ø"/>
            </a:pPr>
            <a:endParaRPr lang="en-US" sz="1800" dirty="0"/>
          </a:p>
          <a:p>
            <a:pPr marL="404803" indent="-173034" algn="just">
              <a:spcBef>
                <a:spcPts val="0"/>
              </a:spcBef>
              <a:spcAft>
                <a:spcPts val="600"/>
              </a:spcAft>
              <a:buFont typeface="Wingdings" panose="05000000000000000000" pitchFamily="2" charset="2"/>
              <a:buChar char="Ø"/>
            </a:pPr>
            <a:endParaRPr lang="en-US" sz="1800" dirty="0"/>
          </a:p>
        </p:txBody>
      </p:sp>
    </p:spTree>
    <p:extLst>
      <p:ext uri="{BB962C8B-B14F-4D97-AF65-F5344CB8AC3E}">
        <p14:creationId xmlns:p14="http://schemas.microsoft.com/office/powerpoint/2010/main" val="953717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457200" y="802433"/>
            <a:ext cx="8229600" cy="5162000"/>
          </a:xfrm>
        </p:spPr>
        <p:txBody>
          <a:bodyPr>
            <a:noAutofit/>
          </a:bodyPr>
          <a:lstStyle/>
          <a:p>
            <a:pPr>
              <a:lnSpc>
                <a:spcPct val="100000"/>
              </a:lnSpc>
              <a:spcBef>
                <a:spcPts val="0"/>
              </a:spcBef>
              <a:spcAft>
                <a:spcPts val="600"/>
              </a:spcAft>
            </a:pPr>
            <a:r>
              <a:rPr lang="en-US" sz="1800" dirty="0"/>
              <a:t>Include the following items in your </a:t>
            </a:r>
            <a:r>
              <a:rPr lang="en-US" sz="1800" b="1" dirty="0"/>
              <a:t>presentation</a:t>
            </a:r>
            <a:r>
              <a:rPr lang="en-US" sz="1800" dirty="0"/>
              <a:t>:</a:t>
            </a:r>
          </a:p>
          <a:p>
            <a:pPr marL="461963" lvl="1" indent="-234950">
              <a:lnSpc>
                <a:spcPct val="100000"/>
              </a:lnSpc>
              <a:spcBef>
                <a:spcPts val="0"/>
              </a:spcBef>
              <a:spcAft>
                <a:spcPts val="600"/>
              </a:spcAft>
            </a:pPr>
            <a:r>
              <a:rPr lang="en-US" sz="1800" dirty="0"/>
              <a:t>Cover slide including the project name, phase being requested, names and roles of the team presenting and the PCC date</a:t>
            </a:r>
          </a:p>
          <a:p>
            <a:pPr marL="461963" lvl="1" indent="-234950">
              <a:lnSpc>
                <a:spcPct val="100000"/>
              </a:lnSpc>
              <a:spcBef>
                <a:spcPts val="0"/>
              </a:spcBef>
              <a:spcAft>
                <a:spcPts val="600"/>
              </a:spcAft>
            </a:pPr>
            <a:r>
              <a:rPr lang="en-US" sz="1800" dirty="0"/>
              <a:t>Agency mission, project stakeholders and governance (for Initiation phase)</a:t>
            </a:r>
          </a:p>
          <a:p>
            <a:pPr marL="461963" lvl="1" indent="-234950">
              <a:lnSpc>
                <a:spcPct val="100000"/>
              </a:lnSpc>
              <a:spcBef>
                <a:spcPts val="0"/>
              </a:spcBef>
              <a:spcAft>
                <a:spcPts val="600"/>
              </a:spcAft>
            </a:pPr>
            <a:r>
              <a:rPr lang="en-US" sz="1800" dirty="0"/>
              <a:t>An overview that includes business need, project objectives, planned technical and procurement approach (All phases)</a:t>
            </a:r>
          </a:p>
          <a:p>
            <a:pPr marL="461963" lvl="1" indent="-234950">
              <a:lnSpc>
                <a:spcPct val="100000"/>
              </a:lnSpc>
              <a:spcBef>
                <a:spcPts val="0"/>
              </a:spcBef>
              <a:spcAft>
                <a:spcPts val="600"/>
              </a:spcAft>
            </a:pPr>
            <a:r>
              <a:rPr lang="en-US" sz="1800" dirty="0"/>
              <a:t>Work performed to date and the work to be performed in the phase being certified (All phases)</a:t>
            </a:r>
          </a:p>
          <a:p>
            <a:pPr marL="461963" lvl="1" indent="-234950">
              <a:lnSpc>
                <a:spcPct val="100000"/>
              </a:lnSpc>
              <a:spcBef>
                <a:spcPts val="0"/>
              </a:spcBef>
              <a:spcAft>
                <a:spcPts val="600"/>
              </a:spcAft>
            </a:pPr>
            <a:r>
              <a:rPr lang="en-US" sz="1800" dirty="0"/>
              <a:t>Appropriation history, certification history, project and product deliverables with timeline, estimated project budget, and procurement information (All phases) </a:t>
            </a:r>
          </a:p>
          <a:p>
            <a:pPr marL="461963" lvl="1" indent="-234950">
              <a:lnSpc>
                <a:spcPct val="100000"/>
              </a:lnSpc>
              <a:spcBef>
                <a:spcPts val="0"/>
              </a:spcBef>
              <a:spcAft>
                <a:spcPts val="600"/>
              </a:spcAft>
            </a:pPr>
            <a:r>
              <a:rPr lang="en-US" sz="1800" dirty="0"/>
              <a:t>Include latest IV&amp;V summary and identify technical and security approach, risks, issues and mitigation strategies (Planning, Implementation)</a:t>
            </a:r>
          </a:p>
          <a:p>
            <a:pPr marL="461963" lvl="1" indent="-234950">
              <a:spcBef>
                <a:spcPts val="0"/>
              </a:spcBef>
              <a:spcAft>
                <a:spcPts val="1200"/>
              </a:spcAft>
            </a:pPr>
            <a:r>
              <a:rPr lang="en-US" sz="1800" dirty="0"/>
              <a:t>Performance metrics improvements and/or benefits realized, IV&amp;V summary, scope verification, schedule and cost comparison, transition to operations, lessons learned (Closeout)</a:t>
            </a:r>
          </a:p>
          <a:p>
            <a:pPr>
              <a:spcBef>
                <a:spcPts val="0"/>
              </a:spcBef>
              <a:spcAft>
                <a:spcPts val="1200"/>
              </a:spcAft>
            </a:pPr>
            <a:r>
              <a:rPr lang="en-US" sz="1800" dirty="0"/>
              <a:t>Include a subject matter expert who can speak in detail regarding the </a:t>
            </a:r>
            <a:r>
              <a:rPr lang="en-US" sz="1800" b="1" dirty="0"/>
              <a:t>technical  and business aspects </a:t>
            </a:r>
            <a:r>
              <a:rPr lang="en-US" sz="1800" dirty="0"/>
              <a:t>of the project and a representative from the business side who is very familiar with the project and how the end users will utilize it.</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75391"/>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13</a:t>
            </a:fld>
            <a:endParaRPr lang="en-US" dirty="0"/>
          </a:p>
        </p:txBody>
      </p:sp>
    </p:spTree>
    <p:extLst>
      <p:ext uri="{BB962C8B-B14F-4D97-AF65-F5344CB8AC3E}">
        <p14:creationId xmlns:p14="http://schemas.microsoft.com/office/powerpoint/2010/main" val="3128962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377889" y="639764"/>
            <a:ext cx="8388221" cy="5262465"/>
          </a:xfrm>
        </p:spPr>
        <p:txBody>
          <a:bodyPr>
            <a:noAutofit/>
          </a:bodyPr>
          <a:lstStyle/>
          <a:p>
            <a:pPr>
              <a:lnSpc>
                <a:spcPct val="100000"/>
              </a:lnSpc>
              <a:spcBef>
                <a:spcPts val="0"/>
              </a:spcBef>
              <a:spcAft>
                <a:spcPts val="1200"/>
              </a:spcAft>
            </a:pPr>
            <a:r>
              <a:rPr lang="en-US" sz="1800" dirty="0"/>
              <a:t>For onsite meetings, arrive 15 minutes prior to your assigned time and take a seat in the audience area.</a:t>
            </a:r>
          </a:p>
          <a:p>
            <a:pPr>
              <a:lnSpc>
                <a:spcPct val="100000"/>
              </a:lnSpc>
              <a:spcBef>
                <a:spcPts val="0"/>
              </a:spcBef>
              <a:spcAft>
                <a:spcPts val="1200"/>
              </a:spcAft>
            </a:pPr>
            <a:r>
              <a:rPr lang="en-US" sz="1800" dirty="0"/>
              <a:t>Bring 12 printed copies of the presentation and certification request to the hearing to be delivered to EPMO staff, who will hand them out to the committee.  </a:t>
            </a:r>
          </a:p>
          <a:p>
            <a:pPr>
              <a:lnSpc>
                <a:spcPct val="100000"/>
              </a:lnSpc>
              <a:spcBef>
                <a:spcPts val="0"/>
              </a:spcBef>
              <a:spcAft>
                <a:spcPts val="1200"/>
              </a:spcAft>
            </a:pPr>
            <a:r>
              <a:rPr lang="en-US" sz="1800" dirty="0"/>
              <a:t>Plan to present for no more than 20 minutes, allowing 10 minutes at the end of your presentation for PCC questions.  </a:t>
            </a:r>
          </a:p>
          <a:p>
            <a:pPr>
              <a:lnSpc>
                <a:spcPct val="100000"/>
              </a:lnSpc>
              <a:spcBef>
                <a:spcPts val="0"/>
              </a:spcBef>
              <a:spcAft>
                <a:spcPts val="1200"/>
              </a:spcAft>
            </a:pPr>
            <a:r>
              <a:rPr lang="en-US" sz="1800" dirty="0"/>
              <a:t>Please wear business attire and when called to present, take a seat at the hearing table.</a:t>
            </a:r>
          </a:p>
          <a:p>
            <a:pPr>
              <a:lnSpc>
                <a:spcPct val="100000"/>
              </a:lnSpc>
              <a:spcBef>
                <a:spcPts val="0"/>
              </a:spcBef>
              <a:spcAft>
                <a:spcPts val="1200"/>
              </a:spcAft>
            </a:pPr>
            <a:r>
              <a:rPr lang="en-US" sz="1800" dirty="0"/>
              <a:t>Begin your presentation by addressing the chairperson first, then members of the committee. “Mr. Chairman and members of the committee…” then continue by introducing yourself and the presenters.</a:t>
            </a:r>
          </a:p>
          <a:p>
            <a:pPr>
              <a:lnSpc>
                <a:spcPct val="100000"/>
              </a:lnSpc>
              <a:spcBef>
                <a:spcPts val="0"/>
              </a:spcBef>
              <a:spcAft>
                <a:spcPts val="1200"/>
              </a:spcAft>
            </a:pPr>
            <a:r>
              <a:rPr lang="en-US" sz="1800" dirty="0"/>
              <a:t>The same protocol is used when responding to questions from the committee. “Mr. Chairman and members of the committee…” then the response.  </a:t>
            </a:r>
          </a:p>
          <a:p>
            <a:pPr>
              <a:lnSpc>
                <a:spcPct val="100000"/>
              </a:lnSpc>
              <a:spcBef>
                <a:spcPts val="0"/>
              </a:spcBef>
              <a:spcAft>
                <a:spcPts val="1200"/>
              </a:spcAft>
            </a:pPr>
            <a:r>
              <a:rPr lang="en-US" sz="1800" dirty="0"/>
              <a:t>After you complete your presentation and respond to questions, the chair will make a motion to vote and the PCC will pass or deny the project with two votes.  </a:t>
            </a:r>
          </a:p>
          <a:p>
            <a:pPr>
              <a:lnSpc>
                <a:spcPct val="100000"/>
              </a:lnSpc>
              <a:spcBef>
                <a:spcPts val="0"/>
              </a:spcBef>
              <a:spcAft>
                <a:spcPts val="1200"/>
              </a:spcAft>
            </a:pPr>
            <a:r>
              <a:rPr lang="en-US" sz="1800" dirty="0"/>
              <a:t>For DoIT Project Certifications, the DoIT Cabinet Secretary-State CIO recuses himself from the certification vote and a non-DoIT designee serves as Chair. </a:t>
            </a:r>
          </a:p>
          <a:p>
            <a:pPr>
              <a:lnSpc>
                <a:spcPct val="100000"/>
              </a:lnSpc>
              <a:spcBef>
                <a:spcPts val="0"/>
              </a:spcBef>
              <a:spcAft>
                <a:spcPts val="1200"/>
              </a:spcAft>
            </a:pPr>
            <a:endParaRPr lang="en-US" sz="1800" dirty="0"/>
          </a:p>
          <a:p>
            <a:pPr marL="0" indent="0" algn="just">
              <a:spcBef>
                <a:spcPts val="0"/>
              </a:spcBef>
              <a:spcAft>
                <a:spcPts val="1200"/>
              </a:spcAft>
              <a:buNone/>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14</a:t>
            </a:fld>
            <a:endParaRPr lang="en-US" dirty="0"/>
          </a:p>
        </p:txBody>
      </p:sp>
    </p:spTree>
    <p:extLst>
      <p:ext uri="{BB962C8B-B14F-4D97-AF65-F5344CB8AC3E}">
        <p14:creationId xmlns:p14="http://schemas.microsoft.com/office/powerpoint/2010/main" val="3723354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63563"/>
          </a:xfrm>
        </p:spPr>
        <p:txBody>
          <a:bodyPr>
            <a:noAutofit/>
          </a:bodyPr>
          <a:lstStyle/>
          <a:p>
            <a:pPr algn="ctr"/>
            <a:r>
              <a:rPr lang="en-US" sz="2800" b="1" dirty="0">
                <a:solidFill>
                  <a:srgbClr val="4F1F59"/>
                </a:solidFill>
              </a:rPr>
              <a:t>PCC: Certification</a:t>
            </a:r>
          </a:p>
        </p:txBody>
      </p:sp>
      <p:sp>
        <p:nvSpPr>
          <p:cNvPr id="3" name="Content Placeholder 2"/>
          <p:cNvSpPr>
            <a:spLocks noGrp="1"/>
          </p:cNvSpPr>
          <p:nvPr>
            <p:ph idx="1"/>
          </p:nvPr>
        </p:nvSpPr>
        <p:spPr>
          <a:xfrm>
            <a:off x="457200" y="914400"/>
            <a:ext cx="8024327" cy="4622997"/>
          </a:xfrm>
        </p:spPr>
        <p:txBody>
          <a:bodyPr>
            <a:noAutofit/>
          </a:bodyPr>
          <a:lstStyle/>
          <a:p>
            <a:pPr marR="0" algn="l" rtl="0">
              <a:lnSpc>
                <a:spcPct val="100000"/>
              </a:lnSpc>
              <a:spcBef>
                <a:spcPts val="0"/>
              </a:spcBef>
              <a:spcAft>
                <a:spcPts val="1200"/>
              </a:spcAft>
            </a:pPr>
            <a:r>
              <a:rPr lang="en-US" sz="1800" b="0" i="0" u="none" strike="noStrike" baseline="0" dirty="0">
                <a:solidFill>
                  <a:srgbClr val="000000"/>
                </a:solidFill>
              </a:rPr>
              <a:t>Upon PCC Approval and Certification, DoIT will issue a letter to DFA,</a:t>
            </a:r>
            <a:r>
              <a:rPr lang="en-US" sz="1800" dirty="0"/>
              <a:t> your cabinet secretary and CIO</a:t>
            </a:r>
            <a:r>
              <a:rPr lang="en-US" sz="1800" b="0" i="0" u="none" strike="noStrike" baseline="0" dirty="0">
                <a:solidFill>
                  <a:srgbClr val="000000"/>
                </a:solidFill>
              </a:rPr>
              <a:t> authorizing the release of funds with either:</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a:t>
            </a:r>
            <a:r>
              <a:rPr lang="en-US" sz="1800" b="0" i="0" u="none" strike="noStrike" baseline="0" dirty="0">
                <a:solidFill>
                  <a:srgbClr val="000000"/>
                </a:solidFill>
              </a:rPr>
              <a:t>- No requirements or contingencies.</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with Requirements </a:t>
            </a:r>
            <a:r>
              <a:rPr lang="en-US" sz="1800" b="0" i="0" u="none" strike="noStrike" baseline="0" dirty="0">
                <a:solidFill>
                  <a:srgbClr val="000000"/>
                </a:solidFill>
              </a:rPr>
              <a:t>- Agency will receive the released funds, however, Agency must complete the requirements or the project will be halted.</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Contingent Upon Completed Tasks </a:t>
            </a:r>
            <a:r>
              <a:rPr lang="en-US" sz="1800" b="0" i="0" u="none" strike="noStrike" baseline="0" dirty="0">
                <a:solidFill>
                  <a:srgbClr val="000000"/>
                </a:solidFill>
              </a:rPr>
              <a:t>- Agency must first complete the required contingencies prior to the release of funds.</a:t>
            </a:r>
          </a:p>
          <a:p>
            <a:pPr algn="just">
              <a:lnSpc>
                <a:spcPct val="100000"/>
              </a:lnSpc>
              <a:spcBef>
                <a:spcPts val="0"/>
              </a:spcBef>
              <a:spcAft>
                <a:spcPts val="1200"/>
              </a:spcAft>
            </a:pPr>
            <a:r>
              <a:rPr lang="en-US" sz="1800" dirty="0"/>
              <a:t>For projects with a contingency, the project is included in the original letter and  a subsequent letter will be sent once the contingency has been met.</a:t>
            </a:r>
          </a:p>
          <a:p>
            <a:pPr algn="just">
              <a:lnSpc>
                <a:spcPct val="100000"/>
              </a:lnSpc>
              <a:spcBef>
                <a:spcPts val="0"/>
              </a:spcBef>
              <a:spcAft>
                <a:spcPts val="1200"/>
              </a:spcAft>
            </a:pPr>
            <a:r>
              <a:rPr lang="en-US" sz="1800" dirty="0"/>
              <a:t>The certification letters for each month are posted on the DoIT EPMO website in the </a:t>
            </a:r>
            <a:r>
              <a:rPr lang="en-US" sz="1800" dirty="0">
                <a:hlinkClick r:id="rId2"/>
              </a:rPr>
              <a:t>Project Certification Committee</a:t>
            </a:r>
            <a:r>
              <a:rPr lang="en-US" sz="1800" dirty="0"/>
              <a:t> section.</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9405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15</a:t>
            </a:fld>
            <a:endParaRPr lang="en-US" dirty="0"/>
          </a:p>
        </p:txBody>
      </p:sp>
    </p:spTree>
    <p:extLst>
      <p:ext uri="{BB962C8B-B14F-4D97-AF65-F5344CB8AC3E}">
        <p14:creationId xmlns:p14="http://schemas.microsoft.com/office/powerpoint/2010/main" val="985511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63563"/>
          </a:xfrm>
        </p:spPr>
        <p:txBody>
          <a:bodyPr>
            <a:noAutofit/>
          </a:bodyPr>
          <a:lstStyle/>
          <a:p>
            <a:pPr algn="ctr"/>
            <a:r>
              <a:rPr lang="en-US" sz="2800" b="1" dirty="0">
                <a:solidFill>
                  <a:srgbClr val="4F1F59"/>
                </a:solidFill>
              </a:rPr>
              <a:t>PCC: Monthly Reports</a:t>
            </a:r>
          </a:p>
        </p:txBody>
      </p:sp>
      <p:sp>
        <p:nvSpPr>
          <p:cNvPr id="3" name="Content Placeholder 2"/>
          <p:cNvSpPr>
            <a:spLocks noGrp="1"/>
          </p:cNvSpPr>
          <p:nvPr>
            <p:ph idx="1"/>
          </p:nvPr>
        </p:nvSpPr>
        <p:spPr>
          <a:xfrm>
            <a:off x="457200" y="723899"/>
            <a:ext cx="8229600" cy="5480957"/>
          </a:xfrm>
        </p:spPr>
        <p:txBody>
          <a:bodyPr>
            <a:noAutofit/>
          </a:bodyPr>
          <a:lstStyle/>
          <a:p>
            <a:pPr>
              <a:lnSpc>
                <a:spcPct val="100000"/>
              </a:lnSpc>
              <a:spcBef>
                <a:spcPts val="0"/>
              </a:spcBef>
              <a:spcAft>
                <a:spcPts val="1200"/>
              </a:spcAft>
            </a:pPr>
            <a:r>
              <a:rPr lang="en-US" sz="1800" dirty="0"/>
              <a:t>For all certified projects, a monthly project report is due to </a:t>
            </a:r>
            <a:r>
              <a:rPr lang="en-US" sz="1800" dirty="0">
                <a:hlinkClick r:id="rId2"/>
              </a:rPr>
              <a:t>EPMO@state.nm.us</a:t>
            </a:r>
            <a:r>
              <a:rPr lang="en-US" sz="1800" dirty="0"/>
              <a:t> on the 10</a:t>
            </a:r>
            <a:r>
              <a:rPr lang="en-US" sz="1800" baseline="30000" dirty="0"/>
              <a:t>th</a:t>
            </a:r>
            <a:r>
              <a:rPr lang="en-US" sz="1800" dirty="0"/>
              <a:t> of each month after project Initiation through project Closeout.  For example, if you certify a project at the April PCC, a report will be due May 10.  If you certify a project for Closeout, the final report is due on the 10</a:t>
            </a:r>
            <a:r>
              <a:rPr lang="en-US" sz="1800" baseline="30000" dirty="0"/>
              <a:t>th</a:t>
            </a:r>
            <a:r>
              <a:rPr lang="en-US" sz="1800" dirty="0"/>
              <a:t> of the month following your presentation.</a:t>
            </a:r>
          </a:p>
          <a:p>
            <a:pPr>
              <a:lnSpc>
                <a:spcPct val="100000"/>
              </a:lnSpc>
              <a:spcBef>
                <a:spcPts val="0"/>
              </a:spcBef>
              <a:spcAft>
                <a:spcPts val="600"/>
              </a:spcAft>
            </a:pPr>
            <a:r>
              <a:rPr lang="en-US" sz="1800" dirty="0"/>
              <a:t>The </a:t>
            </a:r>
            <a:r>
              <a:rPr lang="en-US" sz="1800" dirty="0">
                <a:hlinkClick r:id="rId3"/>
              </a:rPr>
              <a:t>Project Monthly Report Template</a:t>
            </a:r>
            <a:r>
              <a:rPr lang="en-US" sz="1800" dirty="0"/>
              <a:t> is on the DoIT EPMO website in the Project Monthly Report section.  </a:t>
            </a:r>
          </a:p>
          <a:p>
            <a:pPr marL="457200" lvl="1" indent="-223838">
              <a:lnSpc>
                <a:spcPct val="100000"/>
              </a:lnSpc>
              <a:spcBef>
                <a:spcPts val="0"/>
              </a:spcBef>
              <a:spcAft>
                <a:spcPts val="600"/>
              </a:spcAft>
            </a:pPr>
            <a:r>
              <a:rPr lang="en-US" sz="1800" dirty="0"/>
              <a:t>Sheet One is the overall monthly status of project and key performance indicators</a:t>
            </a:r>
          </a:p>
          <a:p>
            <a:pPr marL="457200" lvl="1" indent="-223838">
              <a:lnSpc>
                <a:spcPct val="100000"/>
              </a:lnSpc>
              <a:spcBef>
                <a:spcPts val="0"/>
              </a:spcBef>
              <a:spcAft>
                <a:spcPts val="1200"/>
              </a:spcAft>
            </a:pPr>
            <a:r>
              <a:rPr lang="en-US" sz="1800" dirty="0"/>
              <a:t>Sheet Two is a detailed breakdown of milestones and progress</a:t>
            </a:r>
          </a:p>
          <a:p>
            <a:pPr>
              <a:lnSpc>
                <a:spcPct val="100000"/>
              </a:lnSpc>
              <a:spcBef>
                <a:spcPts val="0"/>
              </a:spcBef>
              <a:spcAft>
                <a:spcPts val="1200"/>
              </a:spcAft>
            </a:pPr>
            <a:r>
              <a:rPr lang="en-US" sz="1800" dirty="0"/>
              <a:t>The data to be reported is from the previous month.  For example, the June 10 report contains project activities from May.</a:t>
            </a:r>
          </a:p>
          <a:p>
            <a:pPr>
              <a:lnSpc>
                <a:spcPct val="100000"/>
              </a:lnSpc>
              <a:spcBef>
                <a:spcPts val="0"/>
              </a:spcBef>
              <a:spcAft>
                <a:spcPts val="1200"/>
              </a:spcAft>
            </a:pPr>
            <a:r>
              <a:rPr lang="en-US" sz="1800" dirty="0"/>
              <a:t>The EPMO team reviews the reports along with IV&amp;V reports and other project artifacts to assess project health and to provide assistance &amp; guidance, as necessary to ensure successful outcomes. </a:t>
            </a:r>
          </a:p>
          <a:p>
            <a:pPr>
              <a:lnSpc>
                <a:spcPct val="100000"/>
              </a:lnSpc>
              <a:spcBef>
                <a:spcPts val="0"/>
              </a:spcBef>
              <a:spcAft>
                <a:spcPts val="1200"/>
              </a:spcAft>
            </a:pPr>
            <a:r>
              <a:rPr lang="en-US" sz="1800" dirty="0"/>
              <a:t>Data from these reports are posted on a quarterly basis to the DoIT EPMO website in the </a:t>
            </a:r>
            <a:r>
              <a:rPr lang="en-US" sz="1800" dirty="0">
                <a:hlinkClick r:id="rId4"/>
              </a:rPr>
              <a:t>EPMO Project Portfolio</a:t>
            </a:r>
            <a:r>
              <a:rPr lang="en-US" sz="1800" dirty="0"/>
              <a:t> section.  Projects with the highest dollar value or high risk/visibility are displayed in the Top Ten.</a:t>
            </a:r>
          </a:p>
          <a:p>
            <a:pPr algn="just">
              <a:spcBef>
                <a:spcPts val="0"/>
              </a:spcBef>
              <a:spcAft>
                <a:spcPts val="1200"/>
              </a:spcAft>
            </a:pPr>
            <a:endParaRPr lang="en-US" sz="1600" dirty="0"/>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16</a:t>
            </a:fld>
            <a:endParaRPr lang="en-US" dirty="0"/>
          </a:p>
        </p:txBody>
      </p:sp>
    </p:spTree>
    <p:extLst>
      <p:ext uri="{BB962C8B-B14F-4D97-AF65-F5344CB8AC3E}">
        <p14:creationId xmlns:p14="http://schemas.microsoft.com/office/powerpoint/2010/main" val="1632691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147665"/>
            <a:ext cx="8229600" cy="4954555"/>
          </a:xfrm>
        </p:spPr>
        <p:txBody>
          <a:bodyPr>
            <a:normAutofit/>
          </a:bodyPr>
          <a:lstStyle/>
          <a:p>
            <a:pPr>
              <a:lnSpc>
                <a:spcPct val="100000"/>
              </a:lnSpc>
              <a:spcBef>
                <a:spcPts val="0"/>
              </a:spcBef>
              <a:spcAft>
                <a:spcPts val="1200"/>
              </a:spcAft>
            </a:pPr>
            <a:r>
              <a:rPr lang="en-US" sz="1800" dirty="0"/>
              <a:t>The DoIT requires all certified projects engage an IV&amp;V contractor unless waived.  </a:t>
            </a:r>
          </a:p>
          <a:p>
            <a:pPr>
              <a:lnSpc>
                <a:spcPct val="100000"/>
              </a:lnSpc>
              <a:spcBef>
                <a:spcPts val="0"/>
              </a:spcBef>
              <a:spcAft>
                <a:spcPts val="1200"/>
              </a:spcAft>
            </a:pPr>
            <a:r>
              <a:rPr lang="en-US" sz="1800" dirty="0"/>
              <a:t>IV&amp;V means the process of evaluating a project to determine compliance with specified requirements and the process of determining whether the products of a  given development phase fulfill the requirements established during the previous stage, both of which are performed by an organization independent  of  the  lead agency.</a:t>
            </a:r>
          </a:p>
          <a:p>
            <a:pPr>
              <a:lnSpc>
                <a:spcPct val="100000"/>
              </a:lnSpc>
              <a:spcBef>
                <a:spcPts val="0"/>
              </a:spcBef>
              <a:spcAft>
                <a:spcPts val="1200"/>
              </a:spcAft>
            </a:pPr>
            <a:r>
              <a:rPr lang="en-US" sz="1800" dirty="0"/>
              <a:t>If you are considering an IV&amp;V waiver, please complete a </a:t>
            </a:r>
            <a:r>
              <a:rPr lang="en-US" sz="1800" dirty="0">
                <a:hlinkClick r:id="rId2"/>
              </a:rPr>
              <a:t>Request for Project Certification Exception or Waiver</a:t>
            </a:r>
            <a:r>
              <a:rPr lang="en-US" sz="1800" dirty="0"/>
              <a:t> form, which can be found on the DoIT EPMO website and email it to </a:t>
            </a:r>
            <a:r>
              <a:rPr lang="en-US" sz="1800" dirty="0">
                <a:hlinkClick r:id="rId3"/>
              </a:rPr>
              <a:t>Exception.Requests@state.nm.us</a:t>
            </a:r>
            <a:r>
              <a:rPr lang="en-US" sz="1800" dirty="0"/>
              <a:t>.</a:t>
            </a:r>
          </a:p>
          <a:p>
            <a:pPr>
              <a:lnSpc>
                <a:spcPct val="100000"/>
              </a:lnSpc>
              <a:spcBef>
                <a:spcPts val="0"/>
              </a:spcBef>
              <a:spcAft>
                <a:spcPts val="1200"/>
              </a:spcAft>
            </a:pPr>
            <a:r>
              <a:rPr lang="en-US" sz="1800" dirty="0"/>
              <a:t>The form must include a strong justification for IV&amp;V not being needed and a description of any verification and/or validation that will occur.</a:t>
            </a:r>
          </a:p>
          <a:p>
            <a:pPr>
              <a:lnSpc>
                <a:spcPct val="100000"/>
              </a:lnSpc>
              <a:spcBef>
                <a:spcPts val="0"/>
              </a:spcBef>
              <a:spcAft>
                <a:spcPts val="1200"/>
              </a:spcAft>
            </a:pPr>
            <a:r>
              <a:rPr lang="en-US" sz="1800" dirty="0"/>
              <a:t>Since IV&amp;V services are expected to be active early in planning, please make your request prior to certifying for the Planning Phase.</a:t>
            </a: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910"/>
            <a:ext cx="2133600" cy="365125"/>
          </a:xfrm>
        </p:spPr>
        <p:txBody>
          <a:bodyPr/>
          <a:lstStyle/>
          <a:p>
            <a:r>
              <a:rPr lang="en-US" dirty="0"/>
              <a:t>Page </a:t>
            </a:r>
            <a:fld id="{AB34F9C2-C352-4191-8E79-FB4FD46717FC}" type="slidenum">
              <a:rPr lang="en-US" smtClean="0"/>
              <a:t>17</a:t>
            </a:fld>
            <a:endParaRPr lang="en-US" dirty="0"/>
          </a:p>
        </p:txBody>
      </p:sp>
    </p:spTree>
    <p:extLst>
      <p:ext uri="{BB962C8B-B14F-4D97-AF65-F5344CB8AC3E}">
        <p14:creationId xmlns:p14="http://schemas.microsoft.com/office/powerpoint/2010/main" val="2239361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027611"/>
            <a:ext cx="8229600" cy="5503818"/>
          </a:xfrm>
        </p:spPr>
        <p:txBody>
          <a:bodyPr>
            <a:normAutofit/>
          </a:bodyPr>
          <a:lstStyle/>
          <a:p>
            <a:pPr>
              <a:lnSpc>
                <a:spcPct val="120000"/>
              </a:lnSpc>
              <a:spcBef>
                <a:spcPts val="0"/>
              </a:spcBef>
              <a:spcAft>
                <a:spcPts val="600"/>
              </a:spcAft>
            </a:pPr>
            <a:r>
              <a:rPr lang="en-US" sz="1800" b="1" dirty="0"/>
              <a:t>IV&amp;V Guidance &amp; Template </a:t>
            </a:r>
            <a:r>
              <a:rPr lang="en-US" sz="1800" dirty="0"/>
              <a:t>is available on the DoIT EPMO website in the </a:t>
            </a:r>
            <a:r>
              <a:rPr lang="en-US" sz="1800" dirty="0">
                <a:hlinkClick r:id="rId2"/>
              </a:rPr>
              <a:t>IV&amp;V Template</a:t>
            </a:r>
            <a:r>
              <a:rPr lang="en-US" sz="1800" dirty="0"/>
              <a:t> section.</a:t>
            </a:r>
          </a:p>
          <a:p>
            <a:pPr marL="457200" indent="-223838">
              <a:lnSpc>
                <a:spcPct val="120000"/>
              </a:lnSpc>
              <a:spcBef>
                <a:spcPts val="0"/>
              </a:spcBef>
              <a:spcAft>
                <a:spcPts val="600"/>
              </a:spcAft>
            </a:pPr>
            <a:r>
              <a:rPr lang="en-US" sz="1800" u="sng" dirty="0">
                <a:hlinkClick r:id="rId3"/>
              </a:rPr>
              <a:t>Quality Assurance IV&amp;V Guidelines</a:t>
            </a:r>
            <a:endParaRPr lang="en-US" sz="1800" dirty="0"/>
          </a:p>
          <a:p>
            <a:pPr marL="457200" indent="-223838">
              <a:lnSpc>
                <a:spcPct val="120000"/>
              </a:lnSpc>
              <a:spcBef>
                <a:spcPts val="0"/>
              </a:spcBef>
              <a:spcAft>
                <a:spcPts val="600"/>
              </a:spcAft>
            </a:pPr>
            <a:r>
              <a:rPr lang="en-US" sz="1800" u="sng" dirty="0">
                <a:hlinkClick r:id="rId4"/>
              </a:rPr>
              <a:t>Memo on IV&amp;V Reporting Template</a:t>
            </a:r>
            <a:endParaRPr lang="en-US" sz="1800" dirty="0"/>
          </a:p>
          <a:p>
            <a:pPr>
              <a:lnSpc>
                <a:spcPct val="120000"/>
              </a:lnSpc>
              <a:spcBef>
                <a:spcPts val="0"/>
              </a:spcBef>
              <a:spcAft>
                <a:spcPts val="600"/>
              </a:spcAft>
            </a:pPr>
            <a:r>
              <a:rPr lang="en-US" sz="1800" dirty="0"/>
              <a:t>When vendors have completed their reports, instruct them to email them to your agency contact and to include </a:t>
            </a:r>
            <a:r>
              <a:rPr lang="en-US" sz="1800" dirty="0">
                <a:hlinkClick r:id="rId5"/>
              </a:rPr>
              <a:t>EPMO@state.nm.us</a:t>
            </a:r>
            <a:r>
              <a:rPr lang="en-US" sz="1800" dirty="0"/>
              <a:t>. </a:t>
            </a:r>
          </a:p>
          <a:p>
            <a:pPr marL="0" indent="0">
              <a:lnSpc>
                <a:spcPct val="120000"/>
              </a:lnSpc>
              <a:spcBef>
                <a:spcPts val="0"/>
              </a:spcBef>
              <a:spcAft>
                <a:spcPts val="600"/>
              </a:spcAft>
              <a:buNone/>
            </a:pP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18</a:t>
            </a:fld>
            <a:endParaRPr lang="en-US" dirty="0"/>
          </a:p>
        </p:txBody>
      </p:sp>
    </p:spTree>
    <p:extLst>
      <p:ext uri="{BB962C8B-B14F-4D97-AF65-F5344CB8AC3E}">
        <p14:creationId xmlns:p14="http://schemas.microsoft.com/office/powerpoint/2010/main" val="1638379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457200" y="1088571"/>
            <a:ext cx="8229600" cy="4632338"/>
          </a:xfrm>
        </p:spPr>
        <p:txBody>
          <a:bodyPr>
            <a:noAutofit/>
          </a:bodyPr>
          <a:lstStyle/>
          <a:p>
            <a:pPr>
              <a:lnSpc>
                <a:spcPct val="100000"/>
              </a:lnSpc>
              <a:spcBef>
                <a:spcPts val="0"/>
              </a:spcBef>
              <a:spcAft>
                <a:spcPts val="1200"/>
              </a:spcAft>
            </a:pPr>
            <a:r>
              <a:rPr lang="en-US" sz="1800" dirty="0"/>
              <a:t>The Technical Architecture Review Committee (TARC)</a:t>
            </a:r>
            <a:r>
              <a:rPr lang="en-US" sz="1800" b="1" dirty="0"/>
              <a:t> </a:t>
            </a:r>
            <a:r>
              <a:rPr lang="en-US" sz="1800" dirty="0"/>
              <a:t>ensures adequate planning on technical aspects of a project have been completed and documented and verifies compliance with the State Information Architecture.  </a:t>
            </a:r>
          </a:p>
          <a:p>
            <a:pPr algn="just">
              <a:lnSpc>
                <a:spcPct val="100000"/>
              </a:lnSpc>
              <a:spcBef>
                <a:spcPts val="0"/>
              </a:spcBef>
              <a:spcAft>
                <a:spcPts val="1200"/>
              </a:spcAft>
            </a:pPr>
            <a:r>
              <a:rPr lang="en-US" sz="1800" dirty="0"/>
              <a:t>The TARC is chaired by the Department of Information Technology (DoIT) Deputy Chief Information Officer (CIO) and members include DoIT technical subject matter experts.  </a:t>
            </a:r>
          </a:p>
          <a:p>
            <a:pPr algn="just">
              <a:lnSpc>
                <a:spcPct val="100000"/>
              </a:lnSpc>
              <a:spcBef>
                <a:spcPts val="0"/>
              </a:spcBef>
              <a:spcAft>
                <a:spcPts val="1200"/>
              </a:spcAft>
            </a:pPr>
            <a:r>
              <a:rPr lang="en-US" sz="1800" dirty="0"/>
              <a:t>Agencies presenting at TARC should be represented by the CIO or IT Lead and other technical experts on the project.  </a:t>
            </a:r>
          </a:p>
          <a:p>
            <a:pPr algn="just">
              <a:lnSpc>
                <a:spcPct val="100000"/>
              </a:lnSpc>
              <a:spcBef>
                <a:spcPts val="0"/>
              </a:spcBef>
              <a:spcAft>
                <a:spcPts val="1200"/>
              </a:spcAft>
            </a:pPr>
            <a:r>
              <a:rPr lang="en-US" sz="1800" dirty="0"/>
              <a:t>If the TARC denies continuation, they will provide requirements needed to successfully meet TARC requirements.</a:t>
            </a:r>
          </a:p>
          <a:p>
            <a:pPr algn="just">
              <a:lnSpc>
                <a:spcPct val="100000"/>
              </a:lnSpc>
              <a:spcBef>
                <a:spcPts val="0"/>
              </a:spcBef>
              <a:spcAft>
                <a:spcPts val="1200"/>
              </a:spcAft>
            </a:pPr>
            <a:r>
              <a:rPr lang="en-US" sz="1800" dirty="0"/>
              <a:t>If the TARC approves continuation, a memo will be sent to the CIO or IT Lead recommending implementation discussion with DoIT Enterprise Services to ensure a successful Implementation.  </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19</a:t>
            </a:fld>
            <a:endParaRPr lang="en-US" dirty="0"/>
          </a:p>
        </p:txBody>
      </p:sp>
    </p:spTree>
    <p:extLst>
      <p:ext uri="{BB962C8B-B14F-4D97-AF65-F5344CB8AC3E}">
        <p14:creationId xmlns:p14="http://schemas.microsoft.com/office/powerpoint/2010/main" val="67895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7" y="298580"/>
            <a:ext cx="8948056" cy="482649"/>
          </a:xfrm>
        </p:spPr>
        <p:txBody>
          <a:bodyPr>
            <a:noAutofit/>
          </a:bodyPr>
          <a:lstStyle/>
          <a:p>
            <a:pPr algn="ctr">
              <a:lnSpc>
                <a:spcPct val="100000"/>
              </a:lnSpc>
            </a:pPr>
            <a:r>
              <a:rPr lang="en-US" sz="2800" b="1" dirty="0">
                <a:solidFill>
                  <a:srgbClr val="4F1F59"/>
                </a:solidFill>
              </a:rPr>
              <a:t>PM Express Content</a:t>
            </a:r>
          </a:p>
        </p:txBody>
      </p:sp>
      <p:sp>
        <p:nvSpPr>
          <p:cNvPr id="3" name="Content Placeholder 2"/>
          <p:cNvSpPr>
            <a:spLocks noGrp="1"/>
          </p:cNvSpPr>
          <p:nvPr>
            <p:ph idx="1"/>
          </p:nvPr>
        </p:nvSpPr>
        <p:spPr>
          <a:xfrm>
            <a:off x="1015793" y="1558835"/>
            <a:ext cx="7343192" cy="3526971"/>
          </a:xfrm>
        </p:spPr>
        <p:txBody>
          <a:bodyPr>
            <a:noAutofit/>
          </a:bodyPr>
          <a:lstStyle/>
          <a:p>
            <a:pPr marL="0" indent="0">
              <a:lnSpc>
                <a:spcPct val="100000"/>
              </a:lnSpc>
              <a:spcBef>
                <a:spcPts val="0"/>
              </a:spcBef>
              <a:spcAft>
                <a:spcPts val="1200"/>
              </a:spcAft>
              <a:buNone/>
            </a:pPr>
            <a:r>
              <a:rPr lang="en-US" sz="1800" dirty="0"/>
              <a:t>The following processes are presented in this document:</a:t>
            </a:r>
          </a:p>
          <a:p>
            <a:pPr marL="401638" indent="-401638">
              <a:lnSpc>
                <a:spcPct val="100000"/>
              </a:lnSpc>
              <a:spcBef>
                <a:spcPts val="0"/>
              </a:spcBef>
              <a:spcAft>
                <a:spcPts val="600"/>
              </a:spcAft>
              <a:buFont typeface="+mj-lt"/>
              <a:buAutoNum type="arabicPeriod"/>
            </a:pPr>
            <a:r>
              <a:rPr lang="en-US" sz="1800" dirty="0"/>
              <a:t>Project Certification Committee</a:t>
            </a:r>
          </a:p>
          <a:p>
            <a:pPr marL="574675" lvl="1" indent="-174625">
              <a:lnSpc>
                <a:spcPct val="100000"/>
              </a:lnSpc>
              <a:spcBef>
                <a:spcPts val="0"/>
              </a:spcBef>
              <a:spcAft>
                <a:spcPts val="600"/>
              </a:spcAft>
            </a:pPr>
            <a:r>
              <a:rPr lang="en-US" sz="1800" dirty="0"/>
              <a:t>Agency Responsibilities</a:t>
            </a:r>
          </a:p>
          <a:p>
            <a:pPr marL="574675" lvl="1" indent="-174625">
              <a:lnSpc>
                <a:spcPct val="100000"/>
              </a:lnSpc>
              <a:spcBef>
                <a:spcPts val="0"/>
              </a:spcBef>
              <a:spcAft>
                <a:spcPts val="600"/>
              </a:spcAft>
            </a:pPr>
            <a:r>
              <a:rPr lang="en-US" sz="1800" dirty="0"/>
              <a:t>Gates and Phases</a:t>
            </a:r>
          </a:p>
          <a:p>
            <a:pPr marL="574675" lvl="1" indent="-174625">
              <a:lnSpc>
                <a:spcPct val="100000"/>
              </a:lnSpc>
              <a:spcBef>
                <a:spcPts val="0"/>
              </a:spcBef>
              <a:spcAft>
                <a:spcPts val="600"/>
              </a:spcAft>
            </a:pPr>
            <a:r>
              <a:rPr lang="en-US" sz="1800" dirty="0"/>
              <a:t>Presentation</a:t>
            </a:r>
          </a:p>
          <a:p>
            <a:pPr marL="574675" lvl="1" indent="-174625">
              <a:lnSpc>
                <a:spcPct val="100000"/>
              </a:lnSpc>
              <a:spcBef>
                <a:spcPts val="0"/>
              </a:spcBef>
              <a:spcAft>
                <a:spcPts val="600"/>
              </a:spcAft>
            </a:pPr>
            <a:r>
              <a:rPr lang="en-US" sz="1800" dirty="0"/>
              <a:t>Certification</a:t>
            </a:r>
          </a:p>
          <a:p>
            <a:pPr marL="574675" lvl="1" indent="-174625">
              <a:lnSpc>
                <a:spcPct val="100000"/>
              </a:lnSpc>
              <a:spcBef>
                <a:spcPts val="0"/>
              </a:spcBef>
              <a:spcAft>
                <a:spcPts val="600"/>
              </a:spcAft>
            </a:pPr>
            <a:r>
              <a:rPr lang="en-US" sz="1800" dirty="0"/>
              <a:t>Monthly Reports</a:t>
            </a:r>
          </a:p>
          <a:p>
            <a:pPr marL="574675" lvl="1" indent="-174625">
              <a:lnSpc>
                <a:spcPct val="100000"/>
              </a:lnSpc>
              <a:spcBef>
                <a:spcPts val="0"/>
              </a:spcBef>
              <a:spcAft>
                <a:spcPts val="1200"/>
              </a:spcAft>
            </a:pPr>
            <a:r>
              <a:rPr lang="en-US" sz="1800" dirty="0"/>
              <a:t>IV&amp;V</a:t>
            </a:r>
          </a:p>
          <a:p>
            <a:pPr marL="401638" indent="-401638">
              <a:lnSpc>
                <a:spcPct val="100000"/>
              </a:lnSpc>
              <a:spcBef>
                <a:spcPts val="0"/>
              </a:spcBef>
              <a:spcAft>
                <a:spcPts val="1200"/>
              </a:spcAft>
              <a:buFont typeface="+mj-lt"/>
              <a:buAutoNum type="arabicPeriod"/>
            </a:pPr>
            <a:r>
              <a:rPr lang="en-US" sz="1800" dirty="0"/>
              <a:t>Technical Architecture Review Committee</a:t>
            </a:r>
          </a:p>
          <a:p>
            <a:pPr marL="401638" indent="-401638">
              <a:lnSpc>
                <a:spcPct val="100000"/>
              </a:lnSpc>
              <a:spcBef>
                <a:spcPts val="0"/>
              </a:spcBef>
              <a:spcAft>
                <a:spcPts val="1200"/>
              </a:spcAft>
              <a:buFont typeface="+mj-lt"/>
              <a:buAutoNum type="arabicPeriod"/>
            </a:pPr>
            <a:r>
              <a:rPr lang="en-US" sz="1800" dirty="0"/>
              <a:t>Information Technology Professional Services Agreements</a:t>
            </a:r>
          </a:p>
        </p:txBody>
      </p:sp>
      <p:sp>
        <p:nvSpPr>
          <p:cNvPr id="6" name="Date Placeholder 5"/>
          <p:cNvSpPr>
            <a:spLocks noGrp="1"/>
          </p:cNvSpPr>
          <p:nvPr>
            <p:ph type="dt" sz="half" idx="10"/>
          </p:nvPr>
        </p:nvSpPr>
        <p:spPr>
          <a:xfrm>
            <a:off x="457200" y="6481098"/>
            <a:ext cx="2133600" cy="365125"/>
          </a:xfrm>
        </p:spPr>
        <p:txBody>
          <a:bodyPr/>
          <a:lstStyle/>
          <a:p>
            <a:r>
              <a:rPr lang="en-US" dirty="0"/>
              <a:t>04/2022</a:t>
            </a:r>
          </a:p>
        </p:txBody>
      </p:sp>
      <p:sp>
        <p:nvSpPr>
          <p:cNvPr id="4" name="Slide Number Placeholder 3"/>
          <p:cNvSpPr>
            <a:spLocks noGrp="1"/>
          </p:cNvSpPr>
          <p:nvPr>
            <p:ph type="sldNum" sz="quarter" idx="12"/>
          </p:nvPr>
        </p:nvSpPr>
        <p:spPr>
          <a:xfrm>
            <a:off x="6553200" y="6497948"/>
            <a:ext cx="2133600" cy="365125"/>
          </a:xfrm>
        </p:spPr>
        <p:txBody>
          <a:bodyPr/>
          <a:lstStyle/>
          <a:p>
            <a:r>
              <a:rPr lang="en-US" dirty="0"/>
              <a:t>Page </a:t>
            </a:r>
            <a:fld id="{53FC451F-E460-400E-80FD-39335EABEEAD}" type="slidenum">
              <a:rPr lang="en-US" smtClean="0"/>
              <a:t>2</a:t>
            </a:fld>
            <a:endParaRPr lang="en-US" dirty="0"/>
          </a:p>
        </p:txBody>
      </p:sp>
    </p:spTree>
    <p:extLst>
      <p:ext uri="{BB962C8B-B14F-4D97-AF65-F5344CB8AC3E}">
        <p14:creationId xmlns:p14="http://schemas.microsoft.com/office/powerpoint/2010/main" val="1115697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457200" y="1082351"/>
            <a:ext cx="8229600" cy="4917232"/>
          </a:xfrm>
        </p:spPr>
        <p:txBody>
          <a:bodyPr>
            <a:noAutofit/>
          </a:bodyPr>
          <a:lstStyle/>
          <a:p>
            <a:pPr>
              <a:lnSpc>
                <a:spcPct val="100000"/>
              </a:lnSpc>
              <a:spcBef>
                <a:spcPts val="0"/>
              </a:spcBef>
              <a:spcAft>
                <a:spcPts val="1200"/>
              </a:spcAft>
            </a:pPr>
            <a:r>
              <a:rPr lang="en-US" sz="1800" dirty="0"/>
              <a:t>TARC is required for any certified project and for any cloud hosted solution.</a:t>
            </a:r>
          </a:p>
          <a:p>
            <a:pPr>
              <a:lnSpc>
                <a:spcPct val="100000"/>
              </a:lnSpc>
              <a:spcBef>
                <a:spcPts val="0"/>
              </a:spcBef>
              <a:spcAft>
                <a:spcPts val="1200"/>
              </a:spcAft>
            </a:pPr>
            <a:r>
              <a:rPr lang="en-US" sz="1800" dirty="0"/>
              <a:t>If an agency is preparing for the Planning Phase and has selected their technical solution, TARC must be completed prior to certifying for the Planning Phase.  </a:t>
            </a:r>
          </a:p>
          <a:p>
            <a:pPr>
              <a:lnSpc>
                <a:spcPct val="100000"/>
              </a:lnSpc>
              <a:spcBef>
                <a:spcPts val="0"/>
              </a:spcBef>
              <a:spcAft>
                <a:spcPts val="1200"/>
              </a:spcAft>
            </a:pPr>
            <a:r>
              <a:rPr lang="en-US" sz="1800" dirty="0"/>
              <a:t>For agencies that have not selected their technical solution prior to the Planning Phase, TARC must be presented later in the Planning Phase prior to the Implementation Phase.</a:t>
            </a:r>
          </a:p>
          <a:p>
            <a:pPr>
              <a:lnSpc>
                <a:spcPct val="100000"/>
              </a:lnSpc>
              <a:spcBef>
                <a:spcPts val="0"/>
              </a:spcBef>
              <a:spcAft>
                <a:spcPts val="1200"/>
              </a:spcAft>
            </a:pPr>
            <a:r>
              <a:rPr lang="en-US" sz="1800" dirty="0"/>
              <a:t>As of December 2021, TARC is also required for cloud hosted solutions, even if the work is not part of a certified project.  </a:t>
            </a:r>
          </a:p>
          <a:p>
            <a:pPr>
              <a:lnSpc>
                <a:spcPct val="100000"/>
              </a:lnSpc>
              <a:spcBef>
                <a:spcPts val="0"/>
              </a:spcBef>
              <a:spcAft>
                <a:spcPts val="1200"/>
              </a:spcAft>
            </a:pPr>
            <a:r>
              <a:rPr lang="en-US" sz="1800" dirty="0"/>
              <a:t>If you are preparing to certify for Planning Phase and TARC or are submitting an </a:t>
            </a:r>
            <a:r>
              <a:rPr lang="en-US" sz="1800" dirty="0">
                <a:hlinkClick r:id="rId2"/>
              </a:rPr>
              <a:t>Information Technology Exception Request</a:t>
            </a:r>
            <a:r>
              <a:rPr lang="en-US" sz="1800" dirty="0"/>
              <a:t> that includes a cloud hosted solution, please inform EPMO by emailing </a:t>
            </a:r>
            <a:r>
              <a:rPr lang="en-US" sz="1800" dirty="0">
                <a:hlinkClick r:id="rId3"/>
              </a:rPr>
              <a:t>EPMO@state.nm.us</a:t>
            </a:r>
            <a:r>
              <a:rPr lang="en-US" sz="1800" dirty="0"/>
              <a:t>.</a:t>
            </a:r>
          </a:p>
          <a:p>
            <a:pPr>
              <a:lnSpc>
                <a:spcPct val="100000"/>
              </a:lnSpc>
              <a:spcBef>
                <a:spcPts val="0"/>
              </a:spcBef>
              <a:spcAft>
                <a:spcPts val="1200"/>
              </a:spcAft>
            </a:pPr>
            <a:r>
              <a:rPr lang="en-US" sz="1800" dirty="0"/>
              <a:t>All requests for cloud hosted solutions, must also complete a </a:t>
            </a:r>
            <a:r>
              <a:rPr lang="en-US" sz="1800" dirty="0">
                <a:hlinkClick r:id="rId4"/>
              </a:rPr>
              <a:t>System Hosting Evaluation Questionnaire</a:t>
            </a:r>
            <a:r>
              <a:rPr lang="en-US" sz="1800" dirty="0"/>
              <a:t> which can be found on the DoIT EPMO website. </a:t>
            </a:r>
          </a:p>
          <a:p>
            <a:pPr>
              <a:lnSpc>
                <a:spcPct val="100000"/>
              </a:lnSpc>
              <a:spcBef>
                <a:spcPts val="0"/>
              </a:spcBef>
              <a:spcAft>
                <a:spcPts val="1200"/>
              </a:spcAft>
            </a:pPr>
            <a:endParaRPr lang="en-US" sz="1800" dirty="0"/>
          </a:p>
          <a:p>
            <a:pPr algn="just">
              <a:lnSpc>
                <a:spcPct val="100000"/>
              </a:lnSpc>
              <a:spcBef>
                <a:spcPts val="0"/>
              </a:spcBef>
              <a:spcAft>
                <a:spcPts val="600"/>
              </a:spcAft>
            </a:pPr>
            <a:endParaRPr lang="en-US" sz="1600" dirty="0"/>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20</a:t>
            </a:fld>
            <a:endParaRPr lang="en-US" dirty="0"/>
          </a:p>
        </p:txBody>
      </p:sp>
    </p:spTree>
    <p:extLst>
      <p:ext uri="{BB962C8B-B14F-4D97-AF65-F5344CB8AC3E}">
        <p14:creationId xmlns:p14="http://schemas.microsoft.com/office/powerpoint/2010/main" val="3534260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211494" y="787015"/>
            <a:ext cx="8475306" cy="5283969"/>
          </a:xfrm>
        </p:spPr>
        <p:txBody>
          <a:bodyPr>
            <a:noAutofit/>
          </a:bodyPr>
          <a:lstStyle/>
          <a:p>
            <a:pPr algn="just">
              <a:lnSpc>
                <a:spcPct val="100000"/>
              </a:lnSpc>
              <a:spcBef>
                <a:spcPts val="0"/>
              </a:spcBef>
              <a:spcAft>
                <a:spcPts val="1200"/>
              </a:spcAft>
            </a:pPr>
            <a:r>
              <a:rPr lang="en-US" sz="1800" dirty="0"/>
              <a:t>Ideally, an agency should begin planning for TARC at least a month prior to documentation being due to EPMO.</a:t>
            </a:r>
          </a:p>
          <a:p>
            <a:pPr algn="just">
              <a:lnSpc>
                <a:spcPct val="100000"/>
              </a:lnSpc>
              <a:spcBef>
                <a:spcPts val="0"/>
              </a:spcBef>
              <a:spcAft>
                <a:spcPts val="1200"/>
              </a:spcAft>
            </a:pPr>
            <a:r>
              <a:rPr lang="en-US" sz="1800" dirty="0"/>
              <a:t>A calendar with TARC dates that includes when the initial documentation is due, when final documentation is due and the date of the TARC meeting is posted on the DoIT EPMO website in the </a:t>
            </a:r>
            <a:r>
              <a:rPr lang="en-US" sz="1800" dirty="0">
                <a:solidFill>
                  <a:schemeClr val="accent5">
                    <a:lumMod val="75000"/>
                  </a:schemeClr>
                </a:solidFill>
                <a:hlinkClick r:id="rId2">
                  <a:extLst>
                    <a:ext uri="{A12FA001-AC4F-418D-AE19-62706E023703}">
                      <ahyp:hlinkClr xmlns:ahyp="http://schemas.microsoft.com/office/drawing/2018/hyperlinkcolor" val="tx"/>
                    </a:ext>
                  </a:extLst>
                </a:hlinkClick>
              </a:rPr>
              <a:t>FY2023 PCC and TARC Schedule </a:t>
            </a:r>
            <a:r>
              <a:rPr lang="en-US" sz="1800" dirty="0"/>
              <a:t>section.  TARC is scheduled once a month.</a:t>
            </a:r>
          </a:p>
          <a:p>
            <a:pPr algn="just">
              <a:lnSpc>
                <a:spcPct val="100000"/>
              </a:lnSpc>
              <a:spcBef>
                <a:spcPts val="0"/>
              </a:spcBef>
              <a:spcAft>
                <a:spcPts val="1200"/>
              </a:spcAft>
            </a:pPr>
            <a:r>
              <a:rPr lang="en-US" sz="1800" dirty="0"/>
              <a:t>Currently, the TARC meeting is virtual and you will receive a Teams meeting invitation, once your readiness to present is confirmed by EPMO.</a:t>
            </a:r>
          </a:p>
          <a:p>
            <a:pPr algn="just">
              <a:lnSpc>
                <a:spcPct val="100000"/>
              </a:lnSpc>
              <a:spcBef>
                <a:spcPts val="0"/>
              </a:spcBef>
              <a:spcAft>
                <a:spcPts val="1200"/>
              </a:spcAft>
            </a:pPr>
            <a:r>
              <a:rPr lang="en-US" sz="1800" dirty="0"/>
              <a:t>When scheduled onsite, which will be indicated in an Outlook meeting invitation, the meeting is located at the DoIT First Floor Conference Room at the Simms Building.</a:t>
            </a:r>
          </a:p>
          <a:p>
            <a:pPr algn="just">
              <a:lnSpc>
                <a:spcPct val="100000"/>
              </a:lnSpc>
              <a:spcBef>
                <a:spcPts val="0"/>
              </a:spcBef>
              <a:spcAft>
                <a:spcPts val="1200"/>
              </a:spcAft>
            </a:pPr>
            <a:r>
              <a:rPr lang="en-US" sz="1800" dirty="0"/>
              <a:t>If you intend to request a TARC waiver, your </a:t>
            </a:r>
            <a:r>
              <a:rPr lang="en-US" sz="1800" dirty="0">
                <a:hlinkClick r:id="rId3"/>
              </a:rPr>
              <a:t>Request for Project Certification Exception and Waiver form</a:t>
            </a:r>
            <a:r>
              <a:rPr lang="en-US" sz="1800" dirty="0"/>
              <a:t> is due no later than a month and a half prior to TARC and is emailed to </a:t>
            </a:r>
            <a:r>
              <a:rPr lang="en-US" sz="1800" dirty="0">
                <a:hlinkClick r:id="rId4"/>
              </a:rPr>
              <a:t>EPMO@state.nm.us</a:t>
            </a:r>
            <a:r>
              <a:rPr lang="en-US" sz="1800" dirty="0"/>
              <a:t>.  </a:t>
            </a:r>
          </a:p>
          <a:p>
            <a:pPr algn="just">
              <a:lnSpc>
                <a:spcPct val="100000"/>
              </a:lnSpc>
              <a:spcBef>
                <a:spcPts val="0"/>
              </a:spcBef>
              <a:spcAft>
                <a:spcPts val="1200"/>
              </a:spcAft>
            </a:pPr>
            <a:r>
              <a:rPr lang="en-US" sz="1800" dirty="0"/>
              <a:t>The lead time is to provide you sufficient time to prepare for TARC in case your request is denied. </a:t>
            </a:r>
          </a:p>
          <a:p>
            <a:pPr algn="just">
              <a:lnSpc>
                <a:spcPct val="100000"/>
              </a:lnSpc>
              <a:spcBef>
                <a:spcPts val="0"/>
              </a:spcBef>
              <a:spcAft>
                <a:spcPts val="1200"/>
              </a:spcAft>
            </a:pPr>
            <a:r>
              <a:rPr lang="en-US" sz="1800" dirty="0"/>
              <a:t>If your TARC waiver is rejected, be prepared to continue with the standard TARC process.                                                                                   </a:t>
            </a:r>
          </a:p>
        </p:txBody>
      </p:sp>
      <p:sp>
        <p:nvSpPr>
          <p:cNvPr id="4" name="Date Placeholder 3"/>
          <p:cNvSpPr>
            <a:spLocks noGrp="1"/>
          </p:cNvSpPr>
          <p:nvPr>
            <p:ph type="dt" sz="half" idx="10"/>
          </p:nvPr>
        </p:nvSpPr>
        <p:spPr>
          <a:xfrm>
            <a:off x="457200" y="648199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1993"/>
            <a:ext cx="2133600" cy="365125"/>
          </a:xfrm>
        </p:spPr>
        <p:txBody>
          <a:bodyPr/>
          <a:lstStyle/>
          <a:p>
            <a:r>
              <a:rPr lang="en-US" dirty="0"/>
              <a:t>Page </a:t>
            </a:r>
            <a:fld id="{AB34F9C2-C352-4191-8E79-FB4FD46717FC}" type="slidenum">
              <a:rPr lang="en-US" smtClean="0"/>
              <a:t>21</a:t>
            </a:fld>
            <a:endParaRPr lang="en-US" dirty="0"/>
          </a:p>
        </p:txBody>
      </p:sp>
    </p:spTree>
    <p:extLst>
      <p:ext uri="{BB962C8B-B14F-4D97-AF65-F5344CB8AC3E}">
        <p14:creationId xmlns:p14="http://schemas.microsoft.com/office/powerpoint/2010/main" val="2285858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220824" y="670850"/>
            <a:ext cx="8465976" cy="5516300"/>
          </a:xfrm>
        </p:spPr>
        <p:txBody>
          <a:bodyPr>
            <a:noAutofit/>
          </a:bodyPr>
          <a:lstStyle/>
          <a:p>
            <a:pPr marL="461963" indent="-234950" algn="just">
              <a:lnSpc>
                <a:spcPct val="100000"/>
              </a:lnSpc>
              <a:spcBef>
                <a:spcPts val="0"/>
              </a:spcBef>
              <a:spcAft>
                <a:spcPts val="600"/>
              </a:spcAft>
              <a:buNone/>
            </a:pPr>
            <a:r>
              <a:rPr lang="en-US" sz="1800" b="1" dirty="0"/>
              <a:t>TARC related documents needed with related links:</a:t>
            </a:r>
          </a:p>
          <a:p>
            <a:pPr marL="457200" lvl="1" algn="just">
              <a:lnSpc>
                <a:spcPct val="100000"/>
              </a:lnSpc>
              <a:spcBef>
                <a:spcPts val="0"/>
              </a:spcBef>
              <a:spcAft>
                <a:spcPts val="600"/>
              </a:spcAft>
            </a:pPr>
            <a:r>
              <a:rPr lang="en-US" sz="1800" dirty="0"/>
              <a:t>TARC Request Form: </a:t>
            </a:r>
            <a:r>
              <a:rPr lang="en-US" sz="1800" u="sng" dirty="0">
                <a:hlinkClick r:id="rId2"/>
              </a:rPr>
              <a:t>Technical Architecture Review Form (TARC)</a:t>
            </a:r>
            <a:endParaRPr lang="en-US" sz="1800" dirty="0"/>
          </a:p>
          <a:p>
            <a:pPr marL="457200" lvl="1" algn="just">
              <a:lnSpc>
                <a:spcPct val="100000"/>
              </a:lnSpc>
              <a:spcBef>
                <a:spcPts val="0"/>
              </a:spcBef>
              <a:spcAft>
                <a:spcPts val="600"/>
              </a:spcAft>
            </a:pPr>
            <a:r>
              <a:rPr lang="en-US" sz="1800" dirty="0"/>
              <a:t>System Design Document: </a:t>
            </a:r>
            <a:r>
              <a:rPr lang="en-US" sz="1800" u="sng" dirty="0">
                <a:hlinkClick r:id="rId3"/>
              </a:rPr>
              <a:t>System Design Document Template </a:t>
            </a:r>
            <a:endParaRPr lang="en-US" sz="1800" dirty="0"/>
          </a:p>
          <a:p>
            <a:pPr marL="457200" lvl="1" algn="just">
              <a:lnSpc>
                <a:spcPct val="100000"/>
              </a:lnSpc>
              <a:spcBef>
                <a:spcPts val="0"/>
              </a:spcBef>
              <a:spcAft>
                <a:spcPts val="600"/>
              </a:spcAft>
            </a:pPr>
            <a:r>
              <a:rPr lang="en-US" sz="1800" dirty="0"/>
              <a:t>Security Questionnaire: </a:t>
            </a:r>
            <a:r>
              <a:rPr lang="en-US" sz="1800" u="sng" dirty="0">
                <a:hlinkClick r:id="rId4"/>
              </a:rPr>
              <a:t>Security Questionnaire</a:t>
            </a:r>
            <a:endParaRPr lang="en-US" sz="1800" dirty="0"/>
          </a:p>
          <a:p>
            <a:pPr marL="457200" lvl="1" algn="just">
              <a:lnSpc>
                <a:spcPct val="100000"/>
              </a:lnSpc>
              <a:spcBef>
                <a:spcPts val="0"/>
              </a:spcBef>
              <a:spcAft>
                <a:spcPts val="600"/>
              </a:spcAft>
            </a:pPr>
            <a:r>
              <a:rPr lang="en-US" sz="1800" dirty="0"/>
              <a:t>Business Continuity Plan: </a:t>
            </a:r>
            <a:r>
              <a:rPr lang="en-US" sz="1800" u="sng" dirty="0">
                <a:hlinkClick r:id="rId5"/>
              </a:rPr>
              <a:t>Business Continuity Template </a:t>
            </a:r>
            <a:endParaRPr lang="en-US" sz="1800" dirty="0"/>
          </a:p>
          <a:p>
            <a:pPr marL="457200" lvl="1" algn="just">
              <a:lnSpc>
                <a:spcPct val="100000"/>
              </a:lnSpc>
              <a:spcBef>
                <a:spcPts val="0"/>
              </a:spcBef>
              <a:spcAft>
                <a:spcPts val="1200"/>
              </a:spcAft>
            </a:pPr>
            <a:r>
              <a:rPr lang="en-US" sz="1800" dirty="0"/>
              <a:t>Operations and Support: </a:t>
            </a:r>
            <a:r>
              <a:rPr lang="en-US" sz="1800" u="sng" dirty="0">
                <a:hlinkClick r:id="rId6"/>
              </a:rPr>
              <a:t>Operations and Support Plan Template </a:t>
            </a:r>
            <a:endParaRPr lang="en-US" sz="1800" u="sng" dirty="0"/>
          </a:p>
          <a:p>
            <a:pPr marL="342891" lvl="1" indent="-342891">
              <a:lnSpc>
                <a:spcPct val="100000"/>
              </a:lnSpc>
              <a:spcBef>
                <a:spcPts val="0"/>
              </a:spcBef>
              <a:spcAft>
                <a:spcPts val="1200"/>
              </a:spcAft>
            </a:pPr>
            <a:r>
              <a:rPr lang="en-US" sz="1800" dirty="0"/>
              <a:t>A TARC presentation, not to exceed 20 minutes, is also required and should include highlights and diagrams from each of the TARC related documents.</a:t>
            </a:r>
            <a:endParaRPr lang="en-US" sz="1800" u="sng" dirty="0"/>
          </a:p>
          <a:p>
            <a:pPr marL="400041" indent="-400041">
              <a:lnSpc>
                <a:spcPct val="100000"/>
              </a:lnSpc>
              <a:spcBef>
                <a:spcPts val="0"/>
              </a:spcBef>
              <a:spcAft>
                <a:spcPts val="600"/>
              </a:spcAft>
            </a:pPr>
            <a:r>
              <a:rPr lang="en-US" sz="1800" dirty="0"/>
              <a:t>The </a:t>
            </a:r>
            <a:r>
              <a:rPr lang="en-US" sz="1800" b="1" dirty="0"/>
              <a:t>System Design Document </a:t>
            </a:r>
            <a:r>
              <a:rPr lang="en-US" sz="1800" dirty="0"/>
              <a:t>is a very important part of the packet.  Be thorough, include visual representations and present specific information regarding the design.  </a:t>
            </a:r>
          </a:p>
          <a:p>
            <a:pPr marL="625475" lvl="1" indent="-223838">
              <a:lnSpc>
                <a:spcPct val="100000"/>
              </a:lnSpc>
              <a:spcBef>
                <a:spcPts val="0"/>
              </a:spcBef>
              <a:spcAft>
                <a:spcPts val="600"/>
              </a:spcAft>
            </a:pPr>
            <a:r>
              <a:rPr lang="en-US" sz="1800" dirty="0"/>
              <a:t>Include  a diagram of the software architecture and a brief narrative that describes the different tiers/layers related to database, application/business, and/or presentation that are included in the solution.</a:t>
            </a:r>
          </a:p>
          <a:p>
            <a:pPr marL="625475" lvl="1" indent="-223838">
              <a:lnSpc>
                <a:spcPct val="100000"/>
              </a:lnSpc>
              <a:spcBef>
                <a:spcPts val="0"/>
              </a:spcBef>
              <a:spcAft>
                <a:spcPts val="600"/>
              </a:spcAft>
            </a:pPr>
            <a:r>
              <a:rPr lang="en-US" sz="1800" dirty="0"/>
              <a:t>Include a diagram of the hardware architecture and a brief narrative that describes the platforms, networks, peripherals, hardware integration and segregation of different tiers/layers, which may include database, application/business and/or presentation that are included in the solution.</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22</a:t>
            </a:fld>
            <a:endParaRPr lang="en-US" dirty="0"/>
          </a:p>
        </p:txBody>
      </p:sp>
    </p:spTree>
    <p:extLst>
      <p:ext uri="{BB962C8B-B14F-4D97-AF65-F5344CB8AC3E}">
        <p14:creationId xmlns:p14="http://schemas.microsoft.com/office/powerpoint/2010/main" val="2661097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304800" y="984069"/>
            <a:ext cx="8534400" cy="5370432"/>
          </a:xfrm>
        </p:spPr>
        <p:txBody>
          <a:bodyPr>
            <a:noAutofit/>
          </a:bodyPr>
          <a:lstStyle/>
          <a:p>
            <a:pPr algn="just">
              <a:spcBef>
                <a:spcPts val="0"/>
              </a:spcBef>
              <a:spcAft>
                <a:spcPts val="600"/>
              </a:spcAft>
            </a:pPr>
            <a:r>
              <a:rPr lang="en-US" sz="1800" dirty="0"/>
              <a:t>Here are some suggestions of what to include in </a:t>
            </a:r>
            <a:r>
              <a:rPr lang="en-US" sz="1800" b="1" dirty="0"/>
              <a:t>TARC</a:t>
            </a:r>
            <a:r>
              <a:rPr lang="en-US" sz="1800" dirty="0"/>
              <a:t> </a:t>
            </a:r>
            <a:r>
              <a:rPr lang="en-US" sz="1800" b="1" dirty="0"/>
              <a:t>PowerPoint presentation</a:t>
            </a:r>
            <a:r>
              <a:rPr lang="en-US" sz="1800" dirty="0"/>
              <a:t>:</a:t>
            </a:r>
          </a:p>
          <a:p>
            <a:pPr marL="512763" lvl="1" indent="-279400" algn="just">
              <a:spcBef>
                <a:spcPts val="0"/>
              </a:spcBef>
              <a:spcAft>
                <a:spcPts val="600"/>
              </a:spcAft>
            </a:pPr>
            <a:r>
              <a:rPr lang="en-US" sz="1800" dirty="0"/>
              <a:t>A summarized project overview &amp; scope</a:t>
            </a:r>
          </a:p>
          <a:p>
            <a:pPr marL="512763" lvl="1" indent="-279400" algn="just">
              <a:spcBef>
                <a:spcPts val="0"/>
              </a:spcBef>
              <a:spcAft>
                <a:spcPts val="600"/>
              </a:spcAft>
            </a:pPr>
            <a:r>
              <a:rPr lang="en-US" sz="1800" dirty="0"/>
              <a:t>Details on what will be purchased as part of the solution</a:t>
            </a:r>
          </a:p>
          <a:p>
            <a:pPr marL="512763" lvl="1" indent="-279400" algn="just">
              <a:spcBef>
                <a:spcPts val="0"/>
              </a:spcBef>
              <a:spcAft>
                <a:spcPts val="600"/>
              </a:spcAft>
            </a:pPr>
            <a:r>
              <a:rPr lang="en-US" sz="1800" dirty="0"/>
              <a:t>A diagram of the software architecture</a:t>
            </a:r>
          </a:p>
          <a:p>
            <a:pPr marL="512763" lvl="1" indent="-279400" algn="just">
              <a:spcBef>
                <a:spcPts val="0"/>
              </a:spcBef>
              <a:spcAft>
                <a:spcPts val="600"/>
              </a:spcAft>
            </a:pPr>
            <a:r>
              <a:rPr lang="en-US" sz="1800" dirty="0"/>
              <a:t>A diagram of the hardware architecture</a:t>
            </a:r>
          </a:p>
          <a:p>
            <a:pPr marL="512763" lvl="1" indent="-279400" algn="just">
              <a:spcBef>
                <a:spcPts val="0"/>
              </a:spcBef>
              <a:spcAft>
                <a:spcPts val="600"/>
              </a:spcAft>
            </a:pPr>
            <a:r>
              <a:rPr lang="en-US" sz="1800" dirty="0"/>
              <a:t>Information on data including type, data exchanges, applicable laws, ownership</a:t>
            </a:r>
          </a:p>
          <a:p>
            <a:pPr marL="512763" lvl="1" indent="-279400" algn="just">
              <a:spcBef>
                <a:spcPts val="0"/>
              </a:spcBef>
              <a:spcAft>
                <a:spcPts val="600"/>
              </a:spcAft>
            </a:pPr>
            <a:r>
              <a:rPr lang="en-US" sz="1800" dirty="0"/>
              <a:t>Security requirements such as intrusion detection, firewalls, encryption</a:t>
            </a:r>
          </a:p>
          <a:p>
            <a:pPr marL="512763" lvl="1" indent="-279400" algn="just">
              <a:spcBef>
                <a:spcPts val="0"/>
              </a:spcBef>
              <a:spcAft>
                <a:spcPts val="600"/>
              </a:spcAft>
            </a:pPr>
            <a:r>
              <a:rPr lang="en-US" sz="1800" dirty="0"/>
              <a:t>Monitoring and review of security logs/alerts</a:t>
            </a:r>
          </a:p>
          <a:p>
            <a:pPr marL="512763" lvl="1" indent="-279400" algn="just">
              <a:spcBef>
                <a:spcPts val="0"/>
              </a:spcBef>
              <a:spcAft>
                <a:spcPts val="600"/>
              </a:spcAft>
            </a:pPr>
            <a:r>
              <a:rPr lang="en-US" sz="1800" dirty="0"/>
              <a:t>Information on business continuity/disaster recovery</a:t>
            </a:r>
          </a:p>
          <a:p>
            <a:pPr marL="512763" lvl="1" indent="-279400" algn="just">
              <a:spcBef>
                <a:spcPts val="0"/>
              </a:spcBef>
              <a:spcAft>
                <a:spcPts val="600"/>
              </a:spcAft>
            </a:pPr>
            <a:endParaRPr lang="en-US" sz="1800" dirty="0"/>
          </a:p>
          <a:p>
            <a:pPr algn="just">
              <a:spcBef>
                <a:spcPts val="0"/>
              </a:spcBef>
              <a:spcAft>
                <a:spcPts val="600"/>
              </a:spcAft>
            </a:pPr>
            <a:r>
              <a:rPr lang="en-US" sz="1800" dirty="0"/>
              <a:t>When completed, email the documentation to </a:t>
            </a:r>
            <a:r>
              <a:rPr lang="en-US" sz="1800" dirty="0">
                <a:hlinkClick r:id="rId2"/>
              </a:rPr>
              <a:t>EPMO@state.nm.us</a:t>
            </a:r>
            <a:endParaRPr lang="en-US" sz="1800" dirty="0"/>
          </a:p>
          <a:p>
            <a:pPr algn="just">
              <a:spcBef>
                <a:spcPts val="0"/>
              </a:spcBef>
              <a:spcAft>
                <a:spcPts val="600"/>
              </a:spcAft>
            </a:pPr>
            <a:endParaRPr lang="en-US" sz="2000" dirty="0"/>
          </a:p>
        </p:txBody>
      </p:sp>
      <p:sp>
        <p:nvSpPr>
          <p:cNvPr id="4" name="Date Placeholder 3"/>
          <p:cNvSpPr>
            <a:spLocks noGrp="1"/>
          </p:cNvSpPr>
          <p:nvPr>
            <p:ph type="dt" sz="half" idx="10"/>
          </p:nvPr>
        </p:nvSpPr>
        <p:spPr>
          <a:xfrm>
            <a:off x="457200" y="6500655"/>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0655"/>
            <a:ext cx="2133600" cy="365125"/>
          </a:xfrm>
        </p:spPr>
        <p:txBody>
          <a:bodyPr/>
          <a:lstStyle/>
          <a:p>
            <a:r>
              <a:rPr lang="en-US" dirty="0"/>
              <a:t>Page </a:t>
            </a:r>
            <a:fld id="{AB34F9C2-C352-4191-8E79-FB4FD46717FC}" type="slidenum">
              <a:rPr lang="en-US" smtClean="0"/>
              <a:t>23</a:t>
            </a:fld>
            <a:endParaRPr lang="en-US" dirty="0"/>
          </a:p>
        </p:txBody>
      </p:sp>
    </p:spTree>
    <p:extLst>
      <p:ext uri="{BB962C8B-B14F-4D97-AF65-F5344CB8AC3E}">
        <p14:creationId xmlns:p14="http://schemas.microsoft.com/office/powerpoint/2010/main" val="2403593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304800" y="838201"/>
            <a:ext cx="8534400" cy="5516300"/>
          </a:xfrm>
        </p:spPr>
        <p:txBody>
          <a:bodyPr>
            <a:noAutofit/>
          </a:bodyPr>
          <a:lstStyle/>
          <a:p>
            <a:pPr>
              <a:lnSpc>
                <a:spcPct val="100000"/>
              </a:lnSpc>
              <a:spcBef>
                <a:spcPts val="0"/>
              </a:spcBef>
            </a:pPr>
            <a:r>
              <a:rPr lang="en-US" sz="1800" dirty="0">
                <a:effectLst/>
                <a:latin typeface="Calibri" panose="020F0502020204030204" pitchFamily="34" charset="0"/>
                <a:ea typeface="Times New Roman" panose="02020603050405020304" pitchFamily="18" charset="0"/>
              </a:rPr>
              <a:t>If you are presenting due to a cloud hosted exception request, the following r</a:t>
            </a:r>
            <a:r>
              <a:rPr lang="en-US" sz="1800" dirty="0">
                <a:effectLst/>
                <a:latin typeface="Calibri" panose="020F0502020204030204" pitchFamily="34" charset="0"/>
                <a:ea typeface="Calibri" panose="020F0502020204030204" pitchFamily="34" charset="0"/>
              </a:rPr>
              <a:t>equirements must be met and related documentation presented to TARC:</a:t>
            </a: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marL="342900" indent="-342900">
              <a:lnSpc>
                <a:spcPct val="100000"/>
              </a:lnSpc>
              <a:spcBef>
                <a:spcPts val="0"/>
              </a:spcBef>
              <a:spcAft>
                <a:spcPts val="600"/>
              </a:spcAft>
              <a:buFont typeface="+mj-lt"/>
              <a:buAutoNum type="arabicPeriod"/>
            </a:pPr>
            <a:r>
              <a:rPr lang="en-US" sz="1800" dirty="0"/>
              <a:t>A completed </a:t>
            </a:r>
            <a:r>
              <a:rPr lang="en-US" sz="1800" dirty="0">
                <a:hlinkClick r:id="rId2"/>
              </a:rPr>
              <a:t>System Hosting Evaluation Questionnaire</a:t>
            </a:r>
            <a:r>
              <a:rPr lang="en-US" sz="1800" dirty="0"/>
              <a:t>. </a:t>
            </a: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An information technology security plan that includes an incident response plan </a:t>
            </a: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Proof that security controls are tested by an independent 3</a:t>
            </a:r>
            <a:r>
              <a:rPr lang="en-US" sz="1800" baseline="30000" dirty="0">
                <a:effectLst/>
                <a:latin typeface="Calibri" panose="020F0502020204030204" pitchFamily="34" charset="0"/>
                <a:ea typeface="Times New Roman" panose="02020603050405020304" pitchFamily="18" charset="0"/>
              </a:rPr>
              <a:t>rd</a:t>
            </a:r>
            <a:r>
              <a:rPr lang="en-US" sz="1800" dirty="0">
                <a:effectLst/>
                <a:latin typeface="Calibri" panose="020F0502020204030204" pitchFamily="34" charset="0"/>
                <a:ea typeface="Times New Roman" panose="02020603050405020304" pitchFamily="18" charset="0"/>
              </a:rPr>
              <a:t> party for network, platform and cloud applications prior to production</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 documented and signed cloud exit strategy that is  supported by a contract exit clause</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Information technology procurements mus</a:t>
            </a:r>
            <a:r>
              <a:rPr lang="en-US" sz="1800" dirty="0">
                <a:latin typeface="Calibri" panose="020F0502020204030204" pitchFamily="34" charset="0"/>
                <a:ea typeface="Times New Roman" panose="02020603050405020304" pitchFamily="18" charset="0"/>
              </a:rPr>
              <a:t>t </a:t>
            </a:r>
            <a:r>
              <a:rPr lang="en-US" sz="1800" dirty="0">
                <a:effectLst/>
                <a:latin typeface="Calibri" panose="020F0502020204030204" pitchFamily="34" charset="0"/>
                <a:ea typeface="Times New Roman" panose="02020603050405020304" pitchFamily="18" charset="0"/>
              </a:rPr>
              <a:t>include clause to move to DoIT cloud broker to be part of NM cloud tenant(s), to meet the objective of economies of scale</a:t>
            </a:r>
            <a:endParaRPr lang="en-US" sz="1800" dirty="0">
              <a:effectLst/>
              <a:latin typeface="Calibri" panose="020F0502020204030204" pitchFamily="34" charset="0"/>
              <a:ea typeface="Calibri" panose="020F0502020204030204" pitchFamily="34" charset="0"/>
            </a:endParaRP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a:lnSpc>
                <a:spcPct val="100000"/>
              </a:lnSpc>
              <a:spcBef>
                <a:spcPts val="0"/>
              </a:spcBef>
            </a:pPr>
            <a:r>
              <a:rPr lang="en-US" sz="1800" dirty="0">
                <a:effectLst/>
                <a:latin typeface="Calibri" panose="020F0502020204030204" pitchFamily="34" charset="0"/>
                <a:ea typeface="Calibri" panose="020F0502020204030204" pitchFamily="34" charset="0"/>
              </a:rPr>
              <a:t>These requirements are time bound, 1 year from the date of the approved exception request and cannot be automatically extended. </a:t>
            </a:r>
            <a:endParaRPr lang="en-US" sz="2000" dirty="0"/>
          </a:p>
        </p:txBody>
      </p:sp>
      <p:sp>
        <p:nvSpPr>
          <p:cNvPr id="4" name="Date Placeholder 3"/>
          <p:cNvSpPr>
            <a:spLocks noGrp="1"/>
          </p:cNvSpPr>
          <p:nvPr>
            <p:ph type="dt" sz="half" idx="10"/>
          </p:nvPr>
        </p:nvSpPr>
        <p:spPr>
          <a:xfrm>
            <a:off x="457200" y="6500655"/>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0655"/>
            <a:ext cx="2133600" cy="365125"/>
          </a:xfrm>
        </p:spPr>
        <p:txBody>
          <a:bodyPr/>
          <a:lstStyle/>
          <a:p>
            <a:r>
              <a:rPr lang="en-US" dirty="0"/>
              <a:t>Page </a:t>
            </a:r>
            <a:fld id="{AB34F9C2-C352-4191-8E79-FB4FD46717FC}" type="slidenum">
              <a:rPr lang="en-US" smtClean="0"/>
              <a:t>24</a:t>
            </a:fld>
            <a:endParaRPr lang="en-US" dirty="0"/>
          </a:p>
        </p:txBody>
      </p:sp>
    </p:spTree>
    <p:extLst>
      <p:ext uri="{BB962C8B-B14F-4D97-AF65-F5344CB8AC3E}">
        <p14:creationId xmlns:p14="http://schemas.microsoft.com/office/powerpoint/2010/main" val="734557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942391"/>
            <a:ext cx="8546841" cy="5449077"/>
          </a:xfrm>
        </p:spPr>
        <p:txBody>
          <a:bodyPr>
            <a:noAutofit/>
          </a:bodyPr>
          <a:lstStyle/>
          <a:p>
            <a:pPr marL="233363" lvl="2" indent="-233363">
              <a:lnSpc>
                <a:spcPct val="100000"/>
              </a:lnSpc>
              <a:spcBef>
                <a:spcPts val="0"/>
              </a:spcBef>
              <a:spcAft>
                <a:spcPts val="600"/>
              </a:spcAft>
            </a:pPr>
            <a:r>
              <a:rPr lang="en-US" sz="1800" dirty="0"/>
              <a:t>The following IT Professional Services procurements that are deemed as professional services by the Contracts Review Bureau (CRB) </a:t>
            </a:r>
            <a:r>
              <a:rPr lang="en-US" sz="1800" b="1" dirty="0"/>
              <a:t>must be emailed </a:t>
            </a:r>
            <a:r>
              <a:rPr lang="en-US" sz="1800" dirty="0"/>
              <a:t>to </a:t>
            </a:r>
            <a:r>
              <a:rPr lang="en-US" sz="1800" dirty="0">
                <a:hlinkClick r:id="rId2"/>
              </a:rPr>
              <a:t>EPMO@doit.nm.gov</a:t>
            </a:r>
            <a:r>
              <a:rPr lang="en-US" sz="1800" dirty="0"/>
              <a:t> for </a:t>
            </a:r>
            <a:r>
              <a:rPr lang="en-US" sz="1800" b="1" dirty="0"/>
              <a:t>review</a:t>
            </a:r>
            <a:r>
              <a:rPr lang="en-US" sz="1800" dirty="0"/>
              <a:t>.  Links to the templates are included:</a:t>
            </a:r>
          </a:p>
          <a:p>
            <a:pPr marL="569913" lvl="3" indent="-225425">
              <a:lnSpc>
                <a:spcPct val="100000"/>
              </a:lnSpc>
              <a:spcBef>
                <a:spcPts val="0"/>
              </a:spcBef>
              <a:spcAft>
                <a:spcPts val="600"/>
              </a:spcAft>
            </a:pPr>
            <a:r>
              <a:rPr lang="en-US" dirty="0"/>
              <a:t>All </a:t>
            </a:r>
            <a:r>
              <a:rPr lang="en-US" dirty="0">
                <a:hlinkClick r:id="rId3"/>
              </a:rPr>
              <a:t>IT Professional Services</a:t>
            </a:r>
            <a:r>
              <a:rPr lang="en-US" dirty="0"/>
              <a:t> contracts in the amount of </a:t>
            </a:r>
            <a:r>
              <a:rPr lang="en-US" b="1" dirty="0"/>
              <a:t>$60,000 or greater</a:t>
            </a:r>
          </a:p>
          <a:p>
            <a:pPr marL="569913" lvl="3" indent="-225425">
              <a:lnSpc>
                <a:spcPct val="100000"/>
              </a:lnSpc>
              <a:spcBef>
                <a:spcPts val="0"/>
              </a:spcBef>
              <a:spcAft>
                <a:spcPts val="600"/>
              </a:spcAft>
            </a:pPr>
            <a:r>
              <a:rPr lang="en-US" dirty="0">
                <a:hlinkClick r:id="rId4"/>
              </a:rPr>
              <a:t>IT Professional Services</a:t>
            </a:r>
            <a:r>
              <a:rPr lang="en-US" dirty="0"/>
              <a:t> contracts </a:t>
            </a:r>
            <a:r>
              <a:rPr lang="en-US" b="1" dirty="0"/>
              <a:t>less than $60,000 </a:t>
            </a:r>
            <a:r>
              <a:rPr lang="en-US" dirty="0"/>
              <a:t>that are related to a certified project, IT security,  hosting or the State’s SHARE system; </a:t>
            </a:r>
            <a:r>
              <a:rPr lang="en-US" sz="1800" dirty="0"/>
              <a:t>IT Professional Services greater than five thousand dollars ($5,000) must use the small IT Professional Services Template</a:t>
            </a:r>
            <a:endParaRPr lang="en-US" dirty="0"/>
          </a:p>
          <a:p>
            <a:pPr marL="569913" lvl="3" indent="-225425">
              <a:lnSpc>
                <a:spcPct val="100000"/>
              </a:lnSpc>
              <a:spcBef>
                <a:spcPts val="0"/>
              </a:spcBef>
              <a:spcAft>
                <a:spcPts val="600"/>
              </a:spcAft>
            </a:pPr>
            <a:r>
              <a:rPr lang="en-US" dirty="0"/>
              <a:t>IT Professional Services </a:t>
            </a:r>
            <a:r>
              <a:rPr lang="en-US" dirty="0">
                <a:hlinkClick r:id="rId5"/>
              </a:rPr>
              <a:t>amendments</a:t>
            </a:r>
            <a:endParaRPr lang="en-US" dirty="0"/>
          </a:p>
          <a:p>
            <a:pPr marL="569913" lvl="3" indent="-225425">
              <a:lnSpc>
                <a:spcPct val="100000"/>
              </a:lnSpc>
              <a:spcBef>
                <a:spcPts val="0"/>
              </a:spcBef>
              <a:spcAft>
                <a:spcPts val="600"/>
              </a:spcAft>
            </a:pPr>
            <a:r>
              <a:rPr lang="en-US" dirty="0">
                <a:hlinkClick r:id="rId6" action="ppaction://hlinkfile"/>
              </a:rPr>
              <a:t>Sole Source Determination Forms</a:t>
            </a:r>
            <a:endParaRPr lang="en-US" dirty="0"/>
          </a:p>
          <a:p>
            <a:pPr marL="569913" lvl="3" indent="-225425">
              <a:lnSpc>
                <a:spcPct val="100000"/>
              </a:lnSpc>
              <a:spcBef>
                <a:spcPts val="0"/>
              </a:spcBef>
              <a:spcAft>
                <a:spcPts val="600"/>
              </a:spcAft>
            </a:pPr>
            <a:r>
              <a:rPr lang="en-US" dirty="0">
                <a:hlinkClick r:id="rId7"/>
              </a:rPr>
              <a:t>Request for Proposals</a:t>
            </a:r>
            <a:endParaRPr lang="en-US" dirty="0"/>
          </a:p>
          <a:p>
            <a:pPr marL="233363" lvl="2" indent="-233363">
              <a:lnSpc>
                <a:spcPct val="100000"/>
              </a:lnSpc>
              <a:spcBef>
                <a:spcPts val="0"/>
              </a:spcBef>
              <a:spcAft>
                <a:spcPts val="600"/>
              </a:spcAft>
            </a:pPr>
            <a:r>
              <a:rPr lang="en-US" dirty="0"/>
              <a:t>If a procurement is deemed as general services and includes a hosted solution, CRB will ask that you email it to </a:t>
            </a:r>
            <a:r>
              <a:rPr lang="en-US" dirty="0">
                <a:hlinkClick r:id="rId2"/>
              </a:rPr>
              <a:t>EPMO@doit.nm.gov</a:t>
            </a:r>
            <a:r>
              <a:rPr lang="en-US" dirty="0"/>
              <a:t> for review.</a:t>
            </a:r>
          </a:p>
          <a:p>
            <a:pPr marL="233363" lvl="2" indent="-233363">
              <a:lnSpc>
                <a:spcPct val="100000"/>
              </a:lnSpc>
              <a:spcBef>
                <a:spcPts val="0"/>
              </a:spcBef>
              <a:spcAft>
                <a:spcPts val="600"/>
              </a:spcAft>
            </a:pPr>
            <a:r>
              <a:rPr lang="en-US" dirty="0"/>
              <a:t>If a hosted solution is being purchased by a contracted vendor, the solution must follow the System Hosting Evaluation process.</a:t>
            </a: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25</a:t>
            </a:fld>
            <a:endParaRPr lang="en-US" dirty="0"/>
          </a:p>
        </p:txBody>
      </p:sp>
    </p:spTree>
    <p:extLst>
      <p:ext uri="{BB962C8B-B14F-4D97-AF65-F5344CB8AC3E}">
        <p14:creationId xmlns:p14="http://schemas.microsoft.com/office/powerpoint/2010/main" val="1691245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886407"/>
            <a:ext cx="8546841" cy="5505061"/>
          </a:xfrm>
        </p:spPr>
        <p:txBody>
          <a:bodyPr>
            <a:noAutofit/>
          </a:bodyPr>
          <a:lstStyle/>
          <a:p>
            <a:pPr>
              <a:lnSpc>
                <a:spcPct val="100000"/>
              </a:lnSpc>
              <a:spcBef>
                <a:spcPts val="0"/>
              </a:spcBef>
              <a:spcAft>
                <a:spcPts val="1200"/>
              </a:spcAft>
            </a:pPr>
            <a:r>
              <a:rPr lang="en-US" sz="1800" dirty="0"/>
              <a:t>The EPMO will provide edits and comments in the Word version of the agreement to be addressed by the agency prior to processing for signature.</a:t>
            </a:r>
          </a:p>
          <a:p>
            <a:pPr>
              <a:lnSpc>
                <a:spcPct val="100000"/>
              </a:lnSpc>
              <a:spcBef>
                <a:spcPts val="0"/>
              </a:spcBef>
              <a:spcAft>
                <a:spcPts val="1200"/>
              </a:spcAft>
            </a:pPr>
            <a:r>
              <a:rPr lang="en-US" sz="1800" dirty="0"/>
              <a:t>EPMO’s performance measure for review of contracts is &lt; $1 million within 5 days and &gt; $1 million within 7 days.</a:t>
            </a:r>
          </a:p>
          <a:p>
            <a:pPr>
              <a:lnSpc>
                <a:spcPct val="100000"/>
              </a:lnSpc>
              <a:spcBef>
                <a:spcPts val="0"/>
              </a:spcBef>
              <a:spcAft>
                <a:spcPts val="1200"/>
              </a:spcAft>
            </a:pPr>
            <a:r>
              <a:rPr lang="en-US" sz="1800" dirty="0"/>
              <a:t>EPMO may request additional reviews if the agreement requires substantial changes.</a:t>
            </a:r>
          </a:p>
          <a:p>
            <a:pPr>
              <a:lnSpc>
                <a:spcPct val="100000"/>
              </a:lnSpc>
              <a:spcBef>
                <a:spcPts val="0"/>
              </a:spcBef>
              <a:spcAft>
                <a:spcPts val="600"/>
              </a:spcAft>
            </a:pPr>
            <a:endParaRPr lang="en-US" sz="1800" dirty="0"/>
          </a:p>
          <a:p>
            <a:pPr marL="0" lvl="2" indent="0">
              <a:lnSpc>
                <a:spcPct val="100000"/>
              </a:lnSpc>
              <a:spcBef>
                <a:spcPts val="0"/>
              </a:spcBef>
              <a:spcAft>
                <a:spcPts val="600"/>
              </a:spcAft>
              <a:buNone/>
            </a:pPr>
            <a:endParaRPr lang="en-US" sz="1800" dirty="0"/>
          </a:p>
          <a:p>
            <a:pPr>
              <a:lnSpc>
                <a:spcPct val="100000"/>
              </a:lnSpc>
              <a:spcBef>
                <a:spcPts val="0"/>
              </a:spcBef>
              <a:spcAft>
                <a:spcPts val="6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26</a:t>
            </a:fld>
            <a:endParaRPr lang="en-US" dirty="0"/>
          </a:p>
        </p:txBody>
      </p:sp>
    </p:spTree>
    <p:extLst>
      <p:ext uri="{BB962C8B-B14F-4D97-AF65-F5344CB8AC3E}">
        <p14:creationId xmlns:p14="http://schemas.microsoft.com/office/powerpoint/2010/main" val="3336387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lowchart: Document 35"/>
          <p:cNvSpPr/>
          <p:nvPr/>
        </p:nvSpPr>
        <p:spPr>
          <a:xfrm>
            <a:off x="5452681" y="1610416"/>
            <a:ext cx="1011009" cy="1147983"/>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Small IT Professional Services </a:t>
            </a:r>
            <a:r>
              <a:rPr lang="en-US" sz="1200" dirty="0">
                <a:solidFill>
                  <a:schemeClr val="tx1"/>
                </a:solidFill>
              </a:rPr>
              <a:t>Contract Template</a:t>
            </a:r>
          </a:p>
        </p:txBody>
      </p:sp>
      <p:sp>
        <p:nvSpPr>
          <p:cNvPr id="62" name="TextBox 61"/>
          <p:cNvSpPr txBox="1"/>
          <p:nvPr/>
        </p:nvSpPr>
        <p:spPr>
          <a:xfrm>
            <a:off x="6961123" y="1799333"/>
            <a:ext cx="2182878" cy="738664"/>
          </a:xfrm>
          <a:prstGeom prst="rect">
            <a:avLst/>
          </a:prstGeom>
          <a:noFill/>
        </p:spPr>
        <p:txBody>
          <a:bodyPr wrap="square" rtlCol="0">
            <a:spAutoFit/>
          </a:bodyPr>
          <a:lstStyle/>
          <a:p>
            <a:pPr algn="ctr"/>
            <a:r>
              <a:rPr lang="en-US" sz="1400" i="1" dirty="0"/>
              <a:t>Only if related to</a:t>
            </a:r>
          </a:p>
          <a:p>
            <a:pPr algn="ctr"/>
            <a:r>
              <a:rPr lang="en-US" sz="1400" i="1" dirty="0"/>
              <a:t> a certified project, </a:t>
            </a:r>
            <a:br>
              <a:rPr lang="en-US" sz="1400" i="1" dirty="0"/>
            </a:br>
            <a:r>
              <a:rPr lang="en-US" sz="1400" i="1" dirty="0"/>
              <a:t>IT security or SHARE </a:t>
            </a:r>
          </a:p>
        </p:txBody>
      </p:sp>
      <p:sp>
        <p:nvSpPr>
          <p:cNvPr id="63" name="TextBox 62"/>
          <p:cNvSpPr txBox="1"/>
          <p:nvPr/>
        </p:nvSpPr>
        <p:spPr>
          <a:xfrm>
            <a:off x="7285124" y="4260123"/>
            <a:ext cx="1835807" cy="307777"/>
          </a:xfrm>
          <a:prstGeom prst="rect">
            <a:avLst/>
          </a:prstGeom>
          <a:noFill/>
        </p:spPr>
        <p:txBody>
          <a:bodyPr wrap="square" rtlCol="0">
            <a:spAutoFit/>
          </a:bodyPr>
          <a:lstStyle/>
          <a:p>
            <a:pPr algn="ctr"/>
            <a:r>
              <a:rPr lang="en-US" sz="1400" i="1" dirty="0"/>
              <a:t>Always Required</a:t>
            </a:r>
          </a:p>
        </p:txBody>
      </p:sp>
      <p:sp>
        <p:nvSpPr>
          <p:cNvPr id="43" name="Flowchart: Document 42"/>
          <p:cNvSpPr/>
          <p:nvPr/>
        </p:nvSpPr>
        <p:spPr>
          <a:xfrm>
            <a:off x="5436041" y="3762343"/>
            <a:ext cx="1011009" cy="1304437"/>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Large IT Professional Services </a:t>
            </a:r>
            <a:r>
              <a:rPr lang="en-US" sz="1200" dirty="0">
                <a:solidFill>
                  <a:schemeClr val="tx1"/>
                </a:solidFill>
              </a:rPr>
              <a:t>Contract Template</a:t>
            </a:r>
          </a:p>
        </p:txBody>
      </p:sp>
      <p:sp>
        <p:nvSpPr>
          <p:cNvPr id="9" name="TextBox 8"/>
          <p:cNvSpPr txBox="1"/>
          <p:nvPr/>
        </p:nvSpPr>
        <p:spPr>
          <a:xfrm>
            <a:off x="5153159" y="901366"/>
            <a:ext cx="1576772" cy="523220"/>
          </a:xfrm>
          <a:prstGeom prst="rect">
            <a:avLst/>
          </a:prstGeom>
          <a:noFill/>
        </p:spPr>
        <p:txBody>
          <a:bodyPr wrap="square" rtlCol="0">
            <a:spAutoFit/>
          </a:bodyPr>
          <a:lstStyle/>
          <a:p>
            <a:pPr algn="ctr"/>
            <a:r>
              <a:rPr lang="en-US" sz="1400" b="1" i="1" dirty="0">
                <a:solidFill>
                  <a:srgbClr val="4F1F59"/>
                </a:solidFill>
              </a:rPr>
              <a:t>Vendor </a:t>
            </a:r>
          </a:p>
          <a:p>
            <a:pPr algn="ctr"/>
            <a:r>
              <a:rPr lang="en-US" sz="1400" b="1" i="1" dirty="0">
                <a:solidFill>
                  <a:srgbClr val="4F1F59"/>
                </a:solidFill>
              </a:rPr>
              <a:t>Agreement</a:t>
            </a:r>
          </a:p>
        </p:txBody>
      </p:sp>
      <p:sp>
        <p:nvSpPr>
          <p:cNvPr id="10" name="TextBox 9"/>
          <p:cNvSpPr txBox="1"/>
          <p:nvPr/>
        </p:nvSpPr>
        <p:spPr>
          <a:xfrm>
            <a:off x="7059933" y="1103167"/>
            <a:ext cx="1985257" cy="307777"/>
          </a:xfrm>
          <a:prstGeom prst="rect">
            <a:avLst/>
          </a:prstGeom>
          <a:noFill/>
        </p:spPr>
        <p:txBody>
          <a:bodyPr wrap="square" rtlCol="0">
            <a:spAutoFit/>
          </a:bodyPr>
          <a:lstStyle/>
          <a:p>
            <a:pPr algn="ctr"/>
            <a:r>
              <a:rPr lang="en-US" sz="1400" b="1" i="1" dirty="0">
                <a:solidFill>
                  <a:srgbClr val="4F1F59"/>
                </a:solidFill>
              </a:rPr>
              <a:t>DoIT Review &amp; Approval </a:t>
            </a:r>
          </a:p>
        </p:txBody>
      </p:sp>
      <p:sp>
        <p:nvSpPr>
          <p:cNvPr id="49" name="TextBox 48"/>
          <p:cNvSpPr txBox="1"/>
          <p:nvPr/>
        </p:nvSpPr>
        <p:spPr>
          <a:xfrm>
            <a:off x="2633440" y="937906"/>
            <a:ext cx="1835807" cy="523220"/>
          </a:xfrm>
          <a:prstGeom prst="rect">
            <a:avLst/>
          </a:prstGeom>
          <a:noFill/>
        </p:spPr>
        <p:txBody>
          <a:bodyPr wrap="square" rtlCol="0">
            <a:spAutoFit/>
          </a:bodyPr>
          <a:lstStyle/>
          <a:p>
            <a:pPr algn="ctr"/>
            <a:r>
              <a:rPr lang="en-US" sz="1400" b="1" i="1" dirty="0">
                <a:solidFill>
                  <a:srgbClr val="4F1F59"/>
                </a:solidFill>
              </a:rPr>
              <a:t>Procurement </a:t>
            </a:r>
          </a:p>
          <a:p>
            <a:pPr algn="ctr"/>
            <a:r>
              <a:rPr lang="en-US" sz="1400" b="1" i="1" dirty="0">
                <a:solidFill>
                  <a:srgbClr val="4F1F59"/>
                </a:solidFill>
              </a:rPr>
              <a:t>Method</a:t>
            </a:r>
          </a:p>
        </p:txBody>
      </p:sp>
      <p:cxnSp>
        <p:nvCxnSpPr>
          <p:cNvPr id="20" name="Straight Arrow Connector 19"/>
          <p:cNvCxnSpPr/>
          <p:nvPr/>
        </p:nvCxnSpPr>
        <p:spPr>
          <a:xfrm flipV="1">
            <a:off x="1768654" y="2193525"/>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21" name="Text Box 26"/>
          <p:cNvSpPr txBox="1">
            <a:spLocks noChangeArrowheads="1"/>
          </p:cNvSpPr>
          <p:nvPr/>
        </p:nvSpPr>
        <p:spPr bwMode="auto">
          <a:xfrm>
            <a:off x="1974948" y="1965754"/>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41" name="Diamond 40"/>
          <p:cNvSpPr/>
          <p:nvPr/>
        </p:nvSpPr>
        <p:spPr>
          <a:xfrm>
            <a:off x="51256" y="1498574"/>
            <a:ext cx="1745906" cy="1394322"/>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$5,000 - $60,000</a:t>
            </a:r>
            <a:endParaRPr lang="en-US" sz="1200" dirty="0">
              <a:solidFill>
                <a:schemeClr val="tx1"/>
              </a:solidFill>
            </a:endParaRPr>
          </a:p>
        </p:txBody>
      </p:sp>
      <p:sp>
        <p:nvSpPr>
          <p:cNvPr id="55" name="Text Box 26"/>
          <p:cNvSpPr txBox="1">
            <a:spLocks noChangeArrowheads="1"/>
          </p:cNvSpPr>
          <p:nvPr/>
        </p:nvSpPr>
        <p:spPr bwMode="auto">
          <a:xfrm>
            <a:off x="1945836" y="4202913"/>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57" name="Diamond 56"/>
          <p:cNvSpPr/>
          <p:nvPr/>
        </p:nvSpPr>
        <p:spPr>
          <a:xfrm>
            <a:off x="51256" y="3701315"/>
            <a:ext cx="1745905" cy="1456156"/>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&gt;=$60,000</a:t>
            </a:r>
          </a:p>
        </p:txBody>
      </p:sp>
      <p:sp>
        <p:nvSpPr>
          <p:cNvPr id="86" name="Rectangle 85"/>
          <p:cNvSpPr/>
          <p:nvPr/>
        </p:nvSpPr>
        <p:spPr>
          <a:xfrm>
            <a:off x="2567087" y="1772756"/>
            <a:ext cx="1968516" cy="70893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Any Agency Approved Method</a:t>
            </a:r>
          </a:p>
        </p:txBody>
      </p:sp>
      <p:cxnSp>
        <p:nvCxnSpPr>
          <p:cNvPr id="99" name="Straight Arrow Connector 98"/>
          <p:cNvCxnSpPr>
            <a:cxnSpLocks/>
          </p:cNvCxnSpPr>
          <p:nvPr/>
        </p:nvCxnSpPr>
        <p:spPr>
          <a:xfrm>
            <a:off x="4547957" y="215521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6477621" y="2142265"/>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a:stCxn id="41" idx="2"/>
            <a:endCxn id="57" idx="0"/>
          </p:cNvCxnSpPr>
          <p:nvPr/>
        </p:nvCxnSpPr>
        <p:spPr>
          <a:xfrm>
            <a:off x="924209" y="2892896"/>
            <a:ext cx="0" cy="808419"/>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9" name="Text Box 26"/>
          <p:cNvSpPr txBox="1">
            <a:spLocks noChangeArrowheads="1"/>
          </p:cNvSpPr>
          <p:nvPr/>
        </p:nvSpPr>
        <p:spPr bwMode="auto">
          <a:xfrm>
            <a:off x="1032996" y="3045129"/>
            <a:ext cx="332187"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No</a:t>
            </a:r>
          </a:p>
        </p:txBody>
      </p:sp>
      <p:sp>
        <p:nvSpPr>
          <p:cNvPr id="40" name="Title 1"/>
          <p:cNvSpPr txBox="1">
            <a:spLocks/>
          </p:cNvSpPr>
          <p:nvPr/>
        </p:nvSpPr>
        <p:spPr>
          <a:xfrm>
            <a:off x="464692" y="20136"/>
            <a:ext cx="8229600" cy="4835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4F1F59"/>
                </a:solidFill>
              </a:rPr>
              <a:t>IT Professional Services Procurements</a:t>
            </a:r>
          </a:p>
        </p:txBody>
      </p:sp>
      <p:sp>
        <p:nvSpPr>
          <p:cNvPr id="44" name="TextBox 43">
            <a:extLst>
              <a:ext uri="{FF2B5EF4-FFF2-40B4-BE49-F238E27FC236}">
                <a16:creationId xmlns:a16="http://schemas.microsoft.com/office/drawing/2014/main" id="{9DD5D63C-FDD2-4949-98ED-3E8AE98A71EC}"/>
              </a:ext>
            </a:extLst>
          </p:cNvPr>
          <p:cNvSpPr txBox="1"/>
          <p:nvPr/>
        </p:nvSpPr>
        <p:spPr>
          <a:xfrm>
            <a:off x="0" y="922512"/>
            <a:ext cx="2247322" cy="523220"/>
          </a:xfrm>
          <a:prstGeom prst="rect">
            <a:avLst/>
          </a:prstGeom>
          <a:noFill/>
        </p:spPr>
        <p:txBody>
          <a:bodyPr wrap="square" rtlCol="0">
            <a:spAutoFit/>
          </a:bodyPr>
          <a:lstStyle/>
          <a:p>
            <a:pPr algn="ctr"/>
            <a:r>
              <a:rPr lang="en-US" sz="1400" b="1" i="1" dirty="0">
                <a:solidFill>
                  <a:srgbClr val="4F1F59"/>
                </a:solidFill>
              </a:rPr>
              <a:t>If deemed as IT Professional Services by CRB</a:t>
            </a:r>
          </a:p>
        </p:txBody>
      </p:sp>
      <p:cxnSp>
        <p:nvCxnSpPr>
          <p:cNvPr id="31" name="Straight Arrow Connector 30">
            <a:extLst>
              <a:ext uri="{FF2B5EF4-FFF2-40B4-BE49-F238E27FC236}">
                <a16:creationId xmlns:a16="http://schemas.microsoft.com/office/drawing/2014/main" id="{2EE842E7-8B5E-4A93-9EF5-0B6A5552E46D}"/>
              </a:ext>
            </a:extLst>
          </p:cNvPr>
          <p:cNvCxnSpPr>
            <a:cxnSpLocks/>
          </p:cNvCxnSpPr>
          <p:nvPr/>
        </p:nvCxnSpPr>
        <p:spPr>
          <a:xfrm>
            <a:off x="4547815" y="441525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89AF25A-D50C-4802-9816-C3CDAA4592E1}"/>
              </a:ext>
            </a:extLst>
          </p:cNvPr>
          <p:cNvCxnSpPr/>
          <p:nvPr/>
        </p:nvCxnSpPr>
        <p:spPr>
          <a:xfrm>
            <a:off x="6465713" y="4405272"/>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BED7F616-F3D8-47C6-8EB4-AC7B30D5B6DC}"/>
              </a:ext>
            </a:extLst>
          </p:cNvPr>
          <p:cNvSpPr/>
          <p:nvPr/>
        </p:nvSpPr>
        <p:spPr>
          <a:xfrm>
            <a:off x="2567087" y="2897723"/>
            <a:ext cx="1968515" cy="49175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Statewide Price Agreement</a:t>
            </a:r>
          </a:p>
        </p:txBody>
      </p:sp>
      <p:sp>
        <p:nvSpPr>
          <p:cNvPr id="35" name="Rectangle 34">
            <a:extLst>
              <a:ext uri="{FF2B5EF4-FFF2-40B4-BE49-F238E27FC236}">
                <a16:creationId xmlns:a16="http://schemas.microsoft.com/office/drawing/2014/main" id="{5D6DE62A-CFFA-490A-995B-502B95F203AF}"/>
              </a:ext>
            </a:extLst>
          </p:cNvPr>
          <p:cNvSpPr/>
          <p:nvPr/>
        </p:nvSpPr>
        <p:spPr>
          <a:xfrm>
            <a:off x="2567087" y="3489519"/>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Sole Source Agreement</a:t>
            </a:r>
          </a:p>
        </p:txBody>
      </p:sp>
      <p:sp>
        <p:nvSpPr>
          <p:cNvPr id="37" name="Rectangle 36">
            <a:extLst>
              <a:ext uri="{FF2B5EF4-FFF2-40B4-BE49-F238E27FC236}">
                <a16:creationId xmlns:a16="http://schemas.microsoft.com/office/drawing/2014/main" id="{017B2EE0-1287-4BC1-96EE-E8D15621B5A8}"/>
              </a:ext>
            </a:extLst>
          </p:cNvPr>
          <p:cNvSpPr/>
          <p:nvPr/>
        </p:nvSpPr>
        <p:spPr>
          <a:xfrm>
            <a:off x="2567087" y="4812990"/>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Government Purchasing Association (GSA)</a:t>
            </a:r>
          </a:p>
        </p:txBody>
      </p:sp>
      <p:sp>
        <p:nvSpPr>
          <p:cNvPr id="38" name="Rectangle 37">
            <a:extLst>
              <a:ext uri="{FF2B5EF4-FFF2-40B4-BE49-F238E27FC236}">
                <a16:creationId xmlns:a16="http://schemas.microsoft.com/office/drawing/2014/main" id="{E702D710-6ACA-4A34-953D-B2CEABC9802D}"/>
              </a:ext>
            </a:extLst>
          </p:cNvPr>
          <p:cNvSpPr/>
          <p:nvPr/>
        </p:nvSpPr>
        <p:spPr>
          <a:xfrm>
            <a:off x="2547379" y="5482652"/>
            <a:ext cx="2012405" cy="927189"/>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Western States Contracting Alliance (WSCA)-National Association of State Procurement Officials (NASPO)</a:t>
            </a:r>
          </a:p>
        </p:txBody>
      </p:sp>
      <p:sp>
        <p:nvSpPr>
          <p:cNvPr id="39" name="Rectangle 38">
            <a:extLst>
              <a:ext uri="{FF2B5EF4-FFF2-40B4-BE49-F238E27FC236}">
                <a16:creationId xmlns:a16="http://schemas.microsoft.com/office/drawing/2014/main" id="{5829F24B-F55F-47E0-84D2-30CDA7AA465A}"/>
              </a:ext>
            </a:extLst>
          </p:cNvPr>
          <p:cNvSpPr/>
          <p:nvPr/>
        </p:nvSpPr>
        <p:spPr>
          <a:xfrm>
            <a:off x="2554563" y="4143328"/>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RFP/Agency Price Agreement</a:t>
            </a:r>
          </a:p>
        </p:txBody>
      </p:sp>
      <p:cxnSp>
        <p:nvCxnSpPr>
          <p:cNvPr id="45" name="Straight Arrow Connector 44">
            <a:extLst>
              <a:ext uri="{FF2B5EF4-FFF2-40B4-BE49-F238E27FC236}">
                <a16:creationId xmlns:a16="http://schemas.microsoft.com/office/drawing/2014/main" id="{BD1668F0-1D41-4FB1-9AF9-AB476A889657}"/>
              </a:ext>
            </a:extLst>
          </p:cNvPr>
          <p:cNvCxnSpPr/>
          <p:nvPr/>
        </p:nvCxnSpPr>
        <p:spPr>
          <a:xfrm flipV="1">
            <a:off x="1753096" y="4434743"/>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48" name="Date Placeholder 3">
            <a:extLst>
              <a:ext uri="{FF2B5EF4-FFF2-40B4-BE49-F238E27FC236}">
                <a16:creationId xmlns:a16="http://schemas.microsoft.com/office/drawing/2014/main" id="{A0629CA8-04C2-4356-94FF-DCF695A9E0FB}"/>
              </a:ext>
            </a:extLst>
          </p:cNvPr>
          <p:cNvSpPr>
            <a:spLocks noGrp="1"/>
          </p:cNvSpPr>
          <p:nvPr>
            <p:ph type="dt" sz="half" idx="10"/>
          </p:nvPr>
        </p:nvSpPr>
        <p:spPr>
          <a:xfrm>
            <a:off x="457200" y="6483363"/>
            <a:ext cx="2133600" cy="365125"/>
          </a:xfrm>
        </p:spPr>
        <p:txBody>
          <a:bodyPr/>
          <a:lstStyle/>
          <a:p>
            <a:r>
              <a:rPr lang="en-US" dirty="0">
                <a:solidFill>
                  <a:schemeClr val="bg1"/>
                </a:solidFill>
              </a:rPr>
              <a:t>04/2022</a:t>
            </a:r>
          </a:p>
        </p:txBody>
      </p:sp>
      <p:sp>
        <p:nvSpPr>
          <p:cNvPr id="50" name="Slide Number Placeholder 4">
            <a:extLst>
              <a:ext uri="{FF2B5EF4-FFF2-40B4-BE49-F238E27FC236}">
                <a16:creationId xmlns:a16="http://schemas.microsoft.com/office/drawing/2014/main" id="{2861F8F7-688B-466E-8A04-8B6FEBE14E9C}"/>
              </a:ext>
            </a:extLst>
          </p:cNvPr>
          <p:cNvSpPr>
            <a:spLocks noGrp="1"/>
          </p:cNvSpPr>
          <p:nvPr>
            <p:ph type="sldNum" sz="quarter" idx="12"/>
          </p:nvPr>
        </p:nvSpPr>
        <p:spPr>
          <a:xfrm>
            <a:off x="6553200" y="6492241"/>
            <a:ext cx="2133600" cy="365125"/>
          </a:xfrm>
        </p:spPr>
        <p:txBody>
          <a:bodyPr/>
          <a:lstStyle/>
          <a:p>
            <a:r>
              <a:rPr lang="en-US" dirty="0">
                <a:solidFill>
                  <a:schemeClr val="bg1"/>
                </a:solidFill>
              </a:rPr>
              <a:t>Page </a:t>
            </a:r>
            <a:fld id="{AB34F9C2-C352-4191-8E79-FB4FD46717FC}" type="slidenum">
              <a:rPr lang="en-US" smtClean="0">
                <a:solidFill>
                  <a:schemeClr val="bg1"/>
                </a:solidFill>
              </a:rPr>
              <a:t>27</a:t>
            </a:fld>
            <a:endParaRPr lang="en-US" dirty="0">
              <a:solidFill>
                <a:schemeClr val="bg1"/>
              </a:solidFill>
            </a:endParaRPr>
          </a:p>
        </p:txBody>
      </p:sp>
    </p:spTree>
    <p:extLst>
      <p:ext uri="{BB962C8B-B14F-4D97-AF65-F5344CB8AC3E}">
        <p14:creationId xmlns:p14="http://schemas.microsoft.com/office/powerpoint/2010/main" val="1509797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69"/>
            <a:ext cx="8229600" cy="520163"/>
          </a:xfrm>
        </p:spPr>
        <p:txBody>
          <a:bodyPr>
            <a:normAutofit/>
          </a:bodyPr>
          <a:lstStyle/>
          <a:p>
            <a:pPr algn="ctr"/>
            <a:r>
              <a:rPr lang="en-US" sz="2800" b="1" dirty="0">
                <a:solidFill>
                  <a:srgbClr val="4F1F59"/>
                </a:solidFill>
              </a:rPr>
              <a:t>IT Procurements</a:t>
            </a:r>
          </a:p>
        </p:txBody>
      </p:sp>
      <p:sp>
        <p:nvSpPr>
          <p:cNvPr id="3" name="Content Placeholder 2"/>
          <p:cNvSpPr>
            <a:spLocks noGrp="1"/>
          </p:cNvSpPr>
          <p:nvPr>
            <p:ph idx="1"/>
          </p:nvPr>
        </p:nvSpPr>
        <p:spPr>
          <a:xfrm>
            <a:off x="270588" y="655631"/>
            <a:ext cx="8629572" cy="5546738"/>
          </a:xfrm>
        </p:spPr>
        <p:txBody>
          <a:bodyPr>
            <a:noAutofit/>
          </a:bodyPr>
          <a:lstStyle/>
          <a:p>
            <a:pPr>
              <a:lnSpc>
                <a:spcPct val="100000"/>
              </a:lnSpc>
              <a:spcBef>
                <a:spcPts val="0"/>
              </a:spcBef>
              <a:spcAft>
                <a:spcPts val="800"/>
              </a:spcAft>
            </a:pPr>
            <a:r>
              <a:rPr lang="en-US" sz="1800" b="1" dirty="0"/>
              <a:t>Agency level CIOs</a:t>
            </a:r>
            <a:r>
              <a:rPr lang="en-US" sz="1800" dirty="0"/>
              <a:t> </a:t>
            </a:r>
            <a:r>
              <a:rPr lang="en-US" sz="1800" b="1" dirty="0"/>
              <a:t>may approve </a:t>
            </a:r>
            <a:r>
              <a:rPr lang="en-US" sz="1800" dirty="0"/>
              <a:t>IT procurements </a:t>
            </a:r>
            <a:r>
              <a:rPr lang="en-US" sz="1800" b="1" i="1" dirty="0"/>
              <a:t>other than </a:t>
            </a:r>
            <a:r>
              <a:rPr lang="en-US" sz="1800" dirty="0"/>
              <a:t>IT professional services agreements, such as IT purchases and/or leases for software/hardware </a:t>
            </a:r>
            <a:r>
              <a:rPr lang="en-US" sz="1800" b="1" dirty="0"/>
              <a:t>at or below</a:t>
            </a:r>
            <a:r>
              <a:rPr lang="en-US" sz="1800" dirty="0"/>
              <a:t> one hundred thousand dollars ($100,000) that:</a:t>
            </a:r>
          </a:p>
          <a:p>
            <a:pPr marL="512763" lvl="1" indent="-279400">
              <a:lnSpc>
                <a:spcPct val="100000"/>
              </a:lnSpc>
              <a:spcBef>
                <a:spcPts val="0"/>
              </a:spcBef>
              <a:spcAft>
                <a:spcPts val="800"/>
              </a:spcAft>
            </a:pPr>
            <a:r>
              <a:rPr lang="en-US" sz="1800" dirty="0"/>
              <a:t>Are not restricted by IT consolidation directives; See Exceptions on the next page;</a:t>
            </a:r>
          </a:p>
          <a:p>
            <a:pPr marL="512763" lvl="1" indent="-279400">
              <a:lnSpc>
                <a:spcPct val="100000"/>
              </a:lnSpc>
              <a:spcBef>
                <a:spcPts val="0"/>
              </a:spcBef>
              <a:spcAft>
                <a:spcPts val="800"/>
              </a:spcAft>
            </a:pPr>
            <a:r>
              <a:rPr lang="en-US" sz="1800" dirty="0"/>
              <a:t>Are included in and are consistent with the Agency IT plan, State Architectural standards and the State IT Strategic Plan;</a:t>
            </a:r>
          </a:p>
          <a:p>
            <a:pPr marL="512763" lvl="1" indent="-279400">
              <a:lnSpc>
                <a:spcPct val="100000"/>
              </a:lnSpc>
              <a:spcBef>
                <a:spcPts val="0"/>
              </a:spcBef>
              <a:spcAft>
                <a:spcPts val="800"/>
              </a:spcAft>
            </a:pPr>
            <a:r>
              <a:rPr lang="en-US" sz="1800" dirty="0"/>
              <a:t>Are not part of an IT project or initiative requiring DoIT approval; and</a:t>
            </a:r>
          </a:p>
          <a:p>
            <a:pPr marL="512763" lvl="1" indent="-279400">
              <a:lnSpc>
                <a:spcPct val="100000"/>
              </a:lnSpc>
              <a:spcBef>
                <a:spcPts val="0"/>
              </a:spcBef>
              <a:spcAft>
                <a:spcPts val="800"/>
              </a:spcAft>
            </a:pPr>
            <a:r>
              <a:rPr lang="en-US" sz="1800" dirty="0"/>
              <a:t>Are not deemed by the DoIT to possess substantial risk.</a:t>
            </a:r>
          </a:p>
          <a:p>
            <a:pPr>
              <a:lnSpc>
                <a:spcPct val="100000"/>
              </a:lnSpc>
              <a:spcBef>
                <a:spcPts val="0"/>
              </a:spcBef>
              <a:spcAft>
                <a:spcPts val="800"/>
              </a:spcAft>
            </a:pPr>
            <a:r>
              <a:rPr lang="en-US" sz="1800" dirty="0"/>
              <a:t>All IT purchases and/or leases for software/hardware which exceed one hundred thousand dollars ($100,000) </a:t>
            </a:r>
            <a:r>
              <a:rPr lang="en-US" sz="1800" b="1" dirty="0"/>
              <a:t>are routed </a:t>
            </a:r>
            <a:r>
              <a:rPr lang="en-US" sz="1800" dirty="0"/>
              <a:t>by DFA for DoIT approval;</a:t>
            </a:r>
          </a:p>
          <a:p>
            <a:pPr>
              <a:lnSpc>
                <a:spcPct val="100000"/>
              </a:lnSpc>
              <a:spcBef>
                <a:spcPts val="0"/>
              </a:spcBef>
              <a:spcAft>
                <a:spcPts val="800"/>
              </a:spcAft>
            </a:pPr>
            <a:r>
              <a:rPr lang="en-US" sz="1800" dirty="0"/>
              <a:t>All IT purchases that include hosting or system integrators that may procure hosting services on behalf of the agency;</a:t>
            </a:r>
          </a:p>
          <a:p>
            <a:pPr>
              <a:lnSpc>
                <a:spcPct val="100000"/>
              </a:lnSpc>
              <a:spcBef>
                <a:spcPts val="0"/>
              </a:spcBef>
              <a:spcAft>
                <a:spcPts val="800"/>
              </a:spcAft>
            </a:pPr>
            <a:r>
              <a:rPr lang="en-US" sz="1800" dirty="0"/>
              <a:t>Agreements that contain items listed on the IT Exception list such as </a:t>
            </a:r>
            <a:r>
              <a:rPr lang="en-US" sz="1800" dirty="0">
                <a:solidFill>
                  <a:srgbClr val="000000"/>
                </a:solidFill>
                <a:effectLst/>
                <a:latin typeface="Calibri"/>
                <a:ea typeface="Times New Roman"/>
                <a:cs typeface="Times New Roman"/>
              </a:rPr>
              <a:t>any server or storage solutions purchase,</a:t>
            </a:r>
            <a:r>
              <a:rPr lang="en-US" sz="1800" dirty="0">
                <a:solidFill>
                  <a:srgbClr val="000000"/>
                </a:solidFill>
                <a:latin typeface="Calibri"/>
                <a:ea typeface="Times New Roman"/>
                <a:cs typeface="Times New Roman"/>
              </a:rPr>
              <a:t> </a:t>
            </a:r>
            <a:r>
              <a:rPr lang="en-US" sz="1800" dirty="0">
                <a:solidFill>
                  <a:srgbClr val="000000"/>
                </a:solidFill>
                <a:effectLst/>
                <a:latin typeface="Calibri"/>
                <a:ea typeface="Times New Roman"/>
                <a:cs typeface="Times New Roman"/>
              </a:rPr>
              <a:t>any individual  hardware or software purchase &gt; $100K, any deviation from the state’s central communication system, and any system not hosted on state owned equipment </a:t>
            </a:r>
            <a:r>
              <a:rPr lang="en-US" sz="1800" dirty="0"/>
              <a:t>require that a completed and signed </a:t>
            </a:r>
            <a:r>
              <a:rPr lang="en-US" sz="1800" dirty="0">
                <a:hlinkClick r:id="rId2"/>
              </a:rPr>
              <a:t>IT Exception Request Form</a:t>
            </a:r>
            <a:r>
              <a:rPr lang="en-US" sz="1800" dirty="0"/>
              <a:t> be emailed to </a:t>
            </a:r>
            <a:r>
              <a:rPr lang="en-US" sz="1800" dirty="0">
                <a:hlinkClick r:id="rId3"/>
              </a:rPr>
              <a:t>exception.requests@state.nm.us</a:t>
            </a:r>
            <a:r>
              <a:rPr lang="en-US" sz="1800" dirty="0"/>
              <a:t>.</a:t>
            </a:r>
          </a:p>
          <a:p>
            <a:pPr>
              <a:lnSpc>
                <a:spcPct val="100000"/>
              </a:lnSpc>
              <a:spcBef>
                <a:spcPts val="0"/>
              </a:spcBef>
              <a:spcAft>
                <a:spcPts val="12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28</a:t>
            </a:fld>
            <a:endParaRPr lang="en-US" dirty="0"/>
          </a:p>
        </p:txBody>
      </p:sp>
    </p:spTree>
    <p:extLst>
      <p:ext uri="{BB962C8B-B14F-4D97-AF65-F5344CB8AC3E}">
        <p14:creationId xmlns:p14="http://schemas.microsoft.com/office/powerpoint/2010/main" val="1591549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610600" cy="792163"/>
          </a:xfrm>
        </p:spPr>
        <p:txBody>
          <a:bodyPr>
            <a:noAutofit/>
          </a:bodyPr>
          <a:lstStyle/>
          <a:p>
            <a:pPr algn="ctr"/>
            <a:r>
              <a:rPr lang="en-US" sz="2800" b="1" dirty="0">
                <a:solidFill>
                  <a:srgbClr val="4F1F59"/>
                </a:solidFill>
              </a:rPr>
              <a:t>Exceptions - Executive Order (EO) 2008-11 </a:t>
            </a:r>
            <a:br>
              <a:rPr lang="en-US" sz="2800" b="1" dirty="0">
                <a:solidFill>
                  <a:srgbClr val="4F1F59"/>
                </a:solidFill>
              </a:rPr>
            </a:br>
            <a:r>
              <a:rPr lang="en-US" sz="2800" b="1" dirty="0">
                <a:solidFill>
                  <a:srgbClr val="4F1F59"/>
                </a:solidFill>
              </a:rPr>
              <a:t>IT Consolidation</a:t>
            </a:r>
          </a:p>
        </p:txBody>
      </p:sp>
      <p:sp>
        <p:nvSpPr>
          <p:cNvPr id="3" name="Content Placeholder 2"/>
          <p:cNvSpPr>
            <a:spLocks noGrp="1"/>
          </p:cNvSpPr>
          <p:nvPr>
            <p:ph idx="1"/>
          </p:nvPr>
        </p:nvSpPr>
        <p:spPr>
          <a:xfrm>
            <a:off x="228600" y="1035698"/>
            <a:ext cx="8686800" cy="5186265"/>
          </a:xfrm>
        </p:spPr>
        <p:txBody>
          <a:bodyPr>
            <a:normAutofit/>
          </a:bodyPr>
          <a:lstStyle/>
          <a:p>
            <a:pPr algn="just">
              <a:spcBef>
                <a:spcPts val="0"/>
              </a:spcBef>
              <a:spcAft>
                <a:spcPts val="600"/>
              </a:spcAft>
            </a:pPr>
            <a:r>
              <a:rPr lang="en-US" sz="1600" dirty="0"/>
              <a:t>EO 2008-11 includes “Whereas, the unnecessary duplication of technology services must be reduced and eliminated and IT investments must be managed effectively and efficiently; and the cost of government operations can be reduced through effective development, implementation and management of IT architecture, programs and services, IT operational costs can be reduced through enterprise models, and the efficient delivery of high quality government services will benefit clients and support economic development.” </a:t>
            </a:r>
          </a:p>
          <a:p>
            <a:pPr algn="just">
              <a:spcBef>
                <a:spcPts val="0"/>
              </a:spcBef>
              <a:spcAft>
                <a:spcPts val="600"/>
              </a:spcAft>
            </a:pPr>
            <a:r>
              <a:rPr lang="en-US" sz="1600" dirty="0"/>
              <a:t>The DoIT Cabinet Secretary has delegated the authority for many IT procurements and actions to the approval level of each agency CIO.  However, the DoIT requires the following are reviewed and approved via the State’s EO 2008-11 exception process.</a:t>
            </a:r>
          </a:p>
          <a:p>
            <a:endParaRPr lang="en-US" dirty="0"/>
          </a:p>
        </p:txBody>
      </p:sp>
      <p:sp>
        <p:nvSpPr>
          <p:cNvPr id="8" name="Date Placeholder 7"/>
          <p:cNvSpPr>
            <a:spLocks noGrp="1"/>
          </p:cNvSpPr>
          <p:nvPr>
            <p:ph type="dt" sz="half" idx="10"/>
          </p:nvPr>
        </p:nvSpPr>
        <p:spPr>
          <a:xfrm>
            <a:off x="457200" y="6483363"/>
            <a:ext cx="2133600" cy="365125"/>
          </a:xfrm>
        </p:spPr>
        <p:txBody>
          <a:bodyPr/>
          <a:lstStyle/>
          <a:p>
            <a:r>
              <a:rPr lang="en-US" dirty="0"/>
              <a:t>04/2022</a:t>
            </a:r>
          </a:p>
        </p:txBody>
      </p:sp>
      <p:sp>
        <p:nvSpPr>
          <p:cNvPr id="9" name="Slide Number Placeholder 8"/>
          <p:cNvSpPr>
            <a:spLocks noGrp="1"/>
          </p:cNvSpPr>
          <p:nvPr>
            <p:ph type="sldNum" sz="quarter" idx="12"/>
          </p:nvPr>
        </p:nvSpPr>
        <p:spPr>
          <a:xfrm>
            <a:off x="6553200" y="6483363"/>
            <a:ext cx="2133600" cy="365125"/>
          </a:xfrm>
        </p:spPr>
        <p:txBody>
          <a:bodyPr/>
          <a:lstStyle/>
          <a:p>
            <a:r>
              <a:rPr lang="en-US" dirty="0"/>
              <a:t>Page </a:t>
            </a:r>
            <a:fld id="{AB34F9C2-C352-4191-8E79-FB4FD46717FC}" type="slidenum">
              <a:rPr lang="en-US" smtClean="0"/>
              <a:t>29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83442359"/>
              </p:ext>
            </p:extLst>
          </p:nvPr>
        </p:nvGraphicFramePr>
        <p:xfrm>
          <a:off x="457200" y="3326362"/>
          <a:ext cx="8313576" cy="2895601"/>
        </p:xfrm>
        <a:graphic>
          <a:graphicData uri="http://schemas.openxmlformats.org/drawingml/2006/table">
            <a:tbl>
              <a:tblPr firstRow="1" firstCol="1" bandRow="1"/>
              <a:tblGrid>
                <a:gridCol w="1721327">
                  <a:extLst>
                    <a:ext uri="{9D8B030D-6E8A-4147-A177-3AD203B41FA5}">
                      <a16:colId xmlns:a16="http://schemas.microsoft.com/office/drawing/2014/main" val="20000"/>
                    </a:ext>
                  </a:extLst>
                </a:gridCol>
                <a:gridCol w="6592249">
                  <a:extLst>
                    <a:ext uri="{9D8B030D-6E8A-4147-A177-3AD203B41FA5}">
                      <a16:colId xmlns:a16="http://schemas.microsoft.com/office/drawing/2014/main" val="20001"/>
                    </a:ext>
                  </a:extLst>
                </a:gridCol>
              </a:tblGrid>
              <a:tr h="59990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Equipment</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server or storage solutions purchase (regardless of cost).</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individual  hardware or software purchase &gt; $100K.</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9492">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Personnel</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Personnel actions on existing infrastructure position requires DoIT’s approval.</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72087">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Tel/Com Network ISP</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deviation from the state’s central communication system. </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equipment and service for telephone, networks and radio. </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1664">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Hosting and Storage           </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All production systems should be hosted in the State’s Data Center.</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system not hosted in the data center requires DoIT approval.</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websites, cloud services,</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SaaS, IaaS, and PaaS.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244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Rule</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rule deviation must be approved by DoIT.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82881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563563"/>
          </a:xfrm>
        </p:spPr>
        <p:txBody>
          <a:bodyPr>
            <a:noAutofit/>
          </a:bodyPr>
          <a:lstStyle/>
          <a:p>
            <a:pPr algn="ctr"/>
            <a:r>
              <a:rPr lang="en-US" sz="2800" b="1" dirty="0">
                <a:solidFill>
                  <a:srgbClr val="4F1F59"/>
                </a:solidFill>
              </a:rPr>
              <a:t>Project Certification Committee</a:t>
            </a:r>
          </a:p>
        </p:txBody>
      </p:sp>
      <p:sp>
        <p:nvSpPr>
          <p:cNvPr id="3" name="Content Placeholder 2"/>
          <p:cNvSpPr>
            <a:spLocks noGrp="1"/>
          </p:cNvSpPr>
          <p:nvPr>
            <p:ph idx="1"/>
          </p:nvPr>
        </p:nvSpPr>
        <p:spPr>
          <a:xfrm>
            <a:off x="457200" y="1100503"/>
            <a:ext cx="8229600" cy="5309118"/>
          </a:xfrm>
        </p:spPr>
        <p:txBody>
          <a:bodyPr>
            <a:normAutofit/>
          </a:bodyPr>
          <a:lstStyle/>
          <a:p>
            <a:pPr>
              <a:lnSpc>
                <a:spcPct val="100000"/>
              </a:lnSpc>
              <a:spcBef>
                <a:spcPts val="0"/>
              </a:spcBef>
              <a:spcAft>
                <a:spcPts val="1200"/>
              </a:spcAft>
            </a:pPr>
            <a:r>
              <a:rPr lang="en-US" sz="1800" dirty="0"/>
              <a:t>The Project Certification Committee (PCC) evaluates project readiness and ensures that projects satisfy criteria established by the DoIT Cabinet Secretary-State Chief Information Officer (CIO). </a:t>
            </a:r>
          </a:p>
          <a:p>
            <a:pPr>
              <a:lnSpc>
                <a:spcPct val="100000"/>
              </a:lnSpc>
              <a:spcBef>
                <a:spcPts val="0"/>
              </a:spcBef>
              <a:spcAft>
                <a:spcPts val="1200"/>
              </a:spcAft>
            </a:pPr>
            <a:r>
              <a:rPr lang="en-US" sz="1800" dirty="0"/>
              <a:t>All executive branch agency information technology (IT) projects meeting one or more of the following criteria </a:t>
            </a:r>
            <a:r>
              <a:rPr lang="en-US" sz="1800" b="1" dirty="0"/>
              <a:t>must follow </a:t>
            </a:r>
            <a:r>
              <a:rPr lang="en-US" sz="1800" dirty="0"/>
              <a:t>the PCC process in order for IT project funds to be released in a phased manner, regardless of the source of funds:</a:t>
            </a:r>
            <a:r>
              <a:rPr lang="en-US" sz="1800" b="1" dirty="0"/>
              <a:t>	</a:t>
            </a:r>
            <a:endParaRPr lang="en-US" sz="1800" dirty="0"/>
          </a:p>
          <a:p>
            <a:pPr lvl="1">
              <a:lnSpc>
                <a:spcPct val="100000"/>
              </a:lnSpc>
              <a:spcBef>
                <a:spcPts val="0"/>
              </a:spcBef>
              <a:spcAft>
                <a:spcPts val="1200"/>
              </a:spcAft>
            </a:pPr>
            <a:r>
              <a:rPr lang="en-US" sz="1800" dirty="0"/>
              <a:t>project is required to undergo phased certifications as a result of the appropriation or grant;</a:t>
            </a:r>
          </a:p>
          <a:p>
            <a:pPr lvl="1">
              <a:lnSpc>
                <a:spcPct val="100000"/>
              </a:lnSpc>
              <a:spcBef>
                <a:spcPts val="0"/>
              </a:spcBef>
              <a:spcAft>
                <a:spcPts val="1200"/>
              </a:spcAft>
            </a:pPr>
            <a:r>
              <a:rPr lang="en-US" sz="1800" dirty="0"/>
              <a:t>project is a subsequent or interrelated project to a previously certified project;</a:t>
            </a:r>
          </a:p>
          <a:p>
            <a:pPr lvl="1">
              <a:lnSpc>
                <a:spcPct val="100000"/>
              </a:lnSpc>
              <a:spcBef>
                <a:spcPts val="0"/>
              </a:spcBef>
              <a:spcAft>
                <a:spcPts val="1200"/>
              </a:spcAft>
            </a:pPr>
            <a:r>
              <a:rPr lang="en-US" sz="1800" dirty="0"/>
              <a:t>project cost is equal to or in excess of </a:t>
            </a:r>
            <a:r>
              <a:rPr lang="en-US" sz="1800" b="1" dirty="0"/>
              <a:t>$100,000</a:t>
            </a:r>
            <a:r>
              <a:rPr lang="en-US" sz="1800" dirty="0"/>
              <a:t>;</a:t>
            </a:r>
          </a:p>
          <a:p>
            <a:pPr lvl="1">
              <a:lnSpc>
                <a:spcPct val="100000"/>
              </a:lnSpc>
              <a:spcBef>
                <a:spcPts val="0"/>
              </a:spcBef>
              <a:spcAft>
                <a:spcPts val="1200"/>
              </a:spcAft>
            </a:pPr>
            <a:r>
              <a:rPr lang="en-US" sz="1800" dirty="0"/>
              <a:t>project is one deemed appropriate by the DoIT Cabinet Secretary, who is also the State CIO.</a:t>
            </a:r>
          </a:p>
          <a:p>
            <a:pPr algn="just">
              <a:lnSpc>
                <a:spcPct val="120000"/>
              </a:lnSpc>
              <a:spcBef>
                <a:spcPts val="0"/>
              </a:spcBef>
              <a:spcAft>
                <a:spcPts val="1200"/>
              </a:spcAft>
            </a:pPr>
            <a:endParaRPr lang="en-US" sz="1600" dirty="0"/>
          </a:p>
          <a:p>
            <a:pPr marL="0" indent="0" algn="just">
              <a:buNone/>
            </a:pPr>
            <a:endParaRPr lang="en-US" sz="16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3126"/>
            <a:ext cx="2133600" cy="365125"/>
          </a:xfrm>
        </p:spPr>
        <p:txBody>
          <a:bodyPr/>
          <a:lstStyle/>
          <a:p>
            <a:r>
              <a:rPr lang="en-US" dirty="0"/>
              <a:t>Page </a:t>
            </a:r>
            <a:fld id="{AB34F9C2-C352-4191-8E79-FB4FD46717FC}" type="slidenum">
              <a:rPr lang="en-US" smtClean="0"/>
              <a:t>3</a:t>
            </a:fld>
            <a:endParaRPr lang="en-US" dirty="0"/>
          </a:p>
        </p:txBody>
      </p:sp>
    </p:spTree>
    <p:extLst>
      <p:ext uri="{BB962C8B-B14F-4D97-AF65-F5344CB8AC3E}">
        <p14:creationId xmlns:p14="http://schemas.microsoft.com/office/powerpoint/2010/main" val="1262911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09"/>
            <a:ext cx="8229600" cy="6397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520959" y="1038655"/>
            <a:ext cx="8229600" cy="5059363"/>
          </a:xfrm>
        </p:spPr>
        <p:txBody>
          <a:bodyPr>
            <a:noAutofit/>
          </a:bodyPr>
          <a:lstStyle/>
          <a:p>
            <a:pPr>
              <a:lnSpc>
                <a:spcPct val="100000"/>
              </a:lnSpc>
              <a:spcBef>
                <a:spcPts val="0"/>
              </a:spcBef>
              <a:spcAft>
                <a:spcPts val="600"/>
              </a:spcAft>
            </a:pPr>
            <a:r>
              <a:rPr lang="en-US" sz="1800" dirty="0"/>
              <a:t>Agencies are responsible for managing their IT agreements to ensure timely processing,  award and/or renewal. </a:t>
            </a:r>
          </a:p>
          <a:p>
            <a:pPr>
              <a:lnSpc>
                <a:spcPct val="100000"/>
              </a:lnSpc>
              <a:spcBef>
                <a:spcPts val="0"/>
              </a:spcBef>
              <a:spcAft>
                <a:spcPts val="600"/>
              </a:spcAft>
            </a:pPr>
            <a:r>
              <a:rPr lang="en-US" sz="1800" dirty="0"/>
              <a:t>Sufficient time must be allocated for each step of the approval processes to ensure it reaches the DoIT with sufficient time for review prior to the proposed date of execution of the contract and/or agreement. </a:t>
            </a:r>
          </a:p>
          <a:p>
            <a:pPr>
              <a:lnSpc>
                <a:spcPct val="100000"/>
              </a:lnSpc>
              <a:spcBef>
                <a:spcPts val="0"/>
              </a:spcBef>
              <a:spcAft>
                <a:spcPts val="600"/>
              </a:spcAft>
            </a:pPr>
            <a:r>
              <a:rPr lang="en-US" sz="1800" spc="-4" dirty="0">
                <a:cs typeface="Arial"/>
              </a:rPr>
              <a:t>Agreements sent to DoIT for signature </a:t>
            </a:r>
            <a:r>
              <a:rPr lang="en-US" sz="1800" dirty="0">
                <a:cs typeface="Arial"/>
              </a:rPr>
              <a:t>must</a:t>
            </a:r>
            <a:r>
              <a:rPr lang="en-US" sz="1800" spc="-4" dirty="0">
                <a:cs typeface="Arial"/>
              </a:rPr>
              <a:t> </a:t>
            </a:r>
            <a:r>
              <a:rPr lang="en-US" sz="1800" dirty="0">
                <a:cs typeface="Arial"/>
              </a:rPr>
              <a:t>be signed by</a:t>
            </a:r>
            <a:r>
              <a:rPr lang="en-US" sz="1800" spc="-4" dirty="0">
                <a:cs typeface="Arial"/>
              </a:rPr>
              <a:t> t</a:t>
            </a:r>
            <a:r>
              <a:rPr lang="en-US" sz="1800" dirty="0">
                <a:cs typeface="Arial"/>
              </a:rPr>
              <a:t>he vendo</a:t>
            </a:r>
            <a:r>
              <a:rPr lang="en-US" sz="1800" spc="-4" dirty="0">
                <a:cs typeface="Arial"/>
              </a:rPr>
              <a:t>r</a:t>
            </a:r>
            <a:r>
              <a:rPr lang="en-US" sz="1800" dirty="0">
                <a:cs typeface="Arial"/>
              </a:rPr>
              <a:t>, agency</a:t>
            </a:r>
            <a:r>
              <a:rPr lang="en-US" sz="1800" spc="-4" dirty="0">
                <a:cs typeface="Arial"/>
              </a:rPr>
              <a:t> </a:t>
            </a:r>
            <a:r>
              <a:rPr lang="en-US" sz="1800" dirty="0">
                <a:cs typeface="Arial"/>
              </a:rPr>
              <a:t>secre</a:t>
            </a:r>
            <a:r>
              <a:rPr lang="en-US" sz="1800" spc="-4" dirty="0">
                <a:cs typeface="Arial"/>
              </a:rPr>
              <a:t>t</a:t>
            </a:r>
            <a:r>
              <a:rPr lang="en-US" sz="1800" dirty="0">
                <a:cs typeface="Arial"/>
              </a:rPr>
              <a:t>ary</a:t>
            </a:r>
            <a:r>
              <a:rPr lang="en-US" sz="1800" spc="-4" dirty="0">
                <a:cs typeface="Arial"/>
              </a:rPr>
              <a:t> </a:t>
            </a:r>
            <a:r>
              <a:rPr lang="en-US" sz="1800" dirty="0">
                <a:cs typeface="Arial"/>
              </a:rPr>
              <a:t>or</a:t>
            </a:r>
            <a:r>
              <a:rPr lang="en-US" sz="1800" spc="-4" dirty="0">
                <a:cs typeface="Arial"/>
              </a:rPr>
              <a:t> </a:t>
            </a:r>
            <a:r>
              <a:rPr lang="en-US" sz="1800" dirty="0">
                <a:cs typeface="Arial"/>
              </a:rPr>
              <a:t>execu</a:t>
            </a:r>
            <a:r>
              <a:rPr lang="en-US" sz="1800" spc="-4" dirty="0">
                <a:cs typeface="Arial"/>
              </a:rPr>
              <a:t>t</a:t>
            </a:r>
            <a:r>
              <a:rPr lang="en-US" sz="1800" dirty="0">
                <a:cs typeface="Arial"/>
              </a:rPr>
              <a:t>ive direc</a:t>
            </a:r>
            <a:r>
              <a:rPr lang="en-US" sz="1800" spc="-4" dirty="0">
                <a:cs typeface="Arial"/>
              </a:rPr>
              <a:t>t</a:t>
            </a:r>
            <a:r>
              <a:rPr lang="en-US" sz="1800" dirty="0">
                <a:cs typeface="Arial"/>
              </a:rPr>
              <a:t>o</a:t>
            </a:r>
            <a:r>
              <a:rPr lang="en-US" sz="1800" spc="-4" dirty="0">
                <a:cs typeface="Arial"/>
              </a:rPr>
              <a:t>r</a:t>
            </a:r>
            <a:r>
              <a:rPr lang="en-US" sz="1800" dirty="0">
                <a:cs typeface="Arial"/>
              </a:rPr>
              <a:t>,</a:t>
            </a:r>
            <a:r>
              <a:rPr lang="en-US" sz="1800" spc="-4" dirty="0">
                <a:cs typeface="Arial"/>
              </a:rPr>
              <a:t> t</a:t>
            </a:r>
            <a:r>
              <a:rPr lang="en-US" sz="1800" dirty="0">
                <a:cs typeface="Arial"/>
              </a:rPr>
              <a:t>he agency</a:t>
            </a:r>
            <a:r>
              <a:rPr lang="en-US" sz="1800" spc="-4" dirty="0">
                <a:cs typeface="Arial"/>
              </a:rPr>
              <a:t> </a:t>
            </a:r>
            <a:r>
              <a:rPr lang="en-US" sz="1800" dirty="0">
                <a:cs typeface="Arial"/>
              </a:rPr>
              <a:t>general counsel, and </a:t>
            </a:r>
            <a:r>
              <a:rPr lang="en-US" sz="1800" spc="-4" dirty="0">
                <a:cs typeface="Arial"/>
              </a:rPr>
              <a:t>T</a:t>
            </a:r>
            <a:r>
              <a:rPr lang="en-US" sz="1800" dirty="0">
                <a:cs typeface="Arial"/>
              </a:rPr>
              <a:t>axa</a:t>
            </a:r>
            <a:r>
              <a:rPr lang="en-US" sz="1800" spc="-4" dirty="0">
                <a:cs typeface="Arial"/>
              </a:rPr>
              <a:t>t</a:t>
            </a:r>
            <a:r>
              <a:rPr lang="en-US" sz="1800" dirty="0">
                <a:cs typeface="Arial"/>
              </a:rPr>
              <a:t>ion and Revenue Depar</a:t>
            </a:r>
            <a:r>
              <a:rPr lang="en-US" sz="1800" spc="-4" dirty="0">
                <a:cs typeface="Arial"/>
              </a:rPr>
              <a:t>t</a:t>
            </a:r>
            <a:r>
              <a:rPr lang="en-US" sz="1800" dirty="0">
                <a:cs typeface="Arial"/>
              </a:rPr>
              <a:t>ment.</a:t>
            </a:r>
          </a:p>
          <a:p>
            <a:pPr>
              <a:lnSpc>
                <a:spcPct val="100000"/>
              </a:lnSpc>
              <a:spcBef>
                <a:spcPts val="0"/>
              </a:spcBef>
              <a:spcAft>
                <a:spcPts val="600"/>
              </a:spcAft>
            </a:pPr>
            <a:r>
              <a:rPr lang="en-US" sz="1800" spc="-4" dirty="0">
                <a:cs typeface="Arial"/>
              </a:rPr>
              <a:t>We encourage the use of DocuSign for the routing of your agreements.  If you need information on the process, please contact </a:t>
            </a:r>
            <a:r>
              <a:rPr lang="en-US" sz="1800" dirty="0">
                <a:cs typeface="Arial"/>
                <a:hlinkClick r:id="rId2"/>
              </a:rPr>
              <a:t>epmo@state.nm.us</a:t>
            </a:r>
            <a:r>
              <a:rPr lang="en-US" sz="1800" dirty="0">
                <a:cs typeface="Arial"/>
              </a:rPr>
              <a:t>.</a:t>
            </a:r>
          </a:p>
          <a:p>
            <a:pPr>
              <a:lnSpc>
                <a:spcPct val="100000"/>
              </a:lnSpc>
              <a:spcBef>
                <a:spcPts val="0"/>
              </a:spcBef>
              <a:spcAft>
                <a:spcPts val="600"/>
              </a:spcAft>
            </a:pPr>
            <a:r>
              <a:rPr lang="en-US" sz="1800" dirty="0">
                <a:cs typeface="Arial"/>
              </a:rPr>
              <a:t>If you are not currently using DocuSign, email your signed agreement to </a:t>
            </a:r>
            <a:r>
              <a:rPr lang="en-US" sz="1800" dirty="0">
                <a:cs typeface="Arial"/>
                <a:hlinkClick r:id="rId2"/>
              </a:rPr>
              <a:t>epmo@state.nm.us</a:t>
            </a:r>
            <a:r>
              <a:rPr lang="en-US" sz="1800" dirty="0">
                <a:cs typeface="Arial"/>
              </a:rPr>
              <a:t> and it will be processed for DoIT signature.</a:t>
            </a:r>
          </a:p>
          <a:p>
            <a:pPr>
              <a:lnSpc>
                <a:spcPct val="100000"/>
              </a:lnSpc>
              <a:spcBef>
                <a:spcPts val="0"/>
              </a:spcBef>
              <a:spcAft>
                <a:spcPts val="600"/>
              </a:spcAft>
            </a:pPr>
            <a:r>
              <a:rPr lang="en-US" sz="1800" dirty="0">
                <a:cs typeface="Arial"/>
              </a:rPr>
              <a:t>Once signed, you will receive a copy via email.</a:t>
            </a:r>
          </a:p>
          <a:p>
            <a:pPr algn="just">
              <a:lnSpc>
                <a:spcPct val="100000"/>
              </a:lnSpc>
              <a:spcBef>
                <a:spcPts val="0"/>
              </a:spcBef>
              <a:spcAft>
                <a:spcPts val="600"/>
              </a:spcAft>
            </a:pPr>
            <a:endParaRPr lang="en-US" sz="1800" spc="-4" dirty="0">
              <a:cs typeface="Arial"/>
            </a:endParaRP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30</a:t>
            </a:fld>
            <a:endParaRPr lang="en-US" dirty="0"/>
          </a:p>
        </p:txBody>
      </p:sp>
    </p:spTree>
    <p:extLst>
      <p:ext uri="{BB962C8B-B14F-4D97-AF65-F5344CB8AC3E}">
        <p14:creationId xmlns:p14="http://schemas.microsoft.com/office/powerpoint/2010/main" val="4000019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3" y="76202"/>
            <a:ext cx="8610599" cy="861774"/>
          </a:xfrm>
          <a:prstGeom prst="rect">
            <a:avLst/>
          </a:prstGeom>
        </p:spPr>
        <p:txBody>
          <a:bodyPr vert="horz" wrap="square" lIns="0" tIns="0" rIns="0" bIns="0" rtlCol="0">
            <a:spAutoFit/>
          </a:bodyPr>
          <a:lstStyle/>
          <a:p>
            <a:pPr algn="ctr">
              <a:lnSpc>
                <a:spcPct val="100000"/>
              </a:lnSpc>
            </a:pPr>
            <a:r>
              <a:rPr sz="2800" b="1" dirty="0">
                <a:solidFill>
                  <a:srgbClr val="4F1F59"/>
                </a:solidFill>
                <a:latin typeface="+mj-lt"/>
                <a:cs typeface="Arial"/>
              </a:rPr>
              <a:t>Agency</a:t>
            </a:r>
            <a:r>
              <a:rPr sz="2800" b="1" spc="-4" dirty="0">
                <a:solidFill>
                  <a:srgbClr val="4F1F59"/>
                </a:solidFill>
                <a:latin typeface="+mj-lt"/>
                <a:cs typeface="Arial"/>
              </a:rPr>
              <a:t> I</a:t>
            </a:r>
            <a:r>
              <a:rPr sz="2800" b="1" dirty="0">
                <a:solidFill>
                  <a:srgbClr val="4F1F59"/>
                </a:solidFill>
                <a:latin typeface="+mj-lt"/>
                <a:cs typeface="Arial"/>
              </a:rPr>
              <a:t>T</a:t>
            </a:r>
            <a:r>
              <a:rPr sz="2800" b="1" spc="-4" dirty="0">
                <a:solidFill>
                  <a:srgbClr val="4F1F59"/>
                </a:solidFill>
                <a:latin typeface="+mj-lt"/>
                <a:cs typeface="Arial"/>
              </a:rPr>
              <a:t> </a:t>
            </a:r>
            <a:r>
              <a:rPr sz="2800" b="1" dirty="0">
                <a:solidFill>
                  <a:srgbClr val="4F1F59"/>
                </a:solidFill>
                <a:latin typeface="+mj-lt"/>
                <a:cs typeface="Arial"/>
              </a:rPr>
              <a:t>Pro</a:t>
            </a:r>
            <a:r>
              <a:rPr sz="2800" b="1" spc="-4" dirty="0">
                <a:solidFill>
                  <a:srgbClr val="4F1F59"/>
                </a:solidFill>
                <a:latin typeface="+mj-lt"/>
                <a:cs typeface="Arial"/>
              </a:rPr>
              <a:t>f</a:t>
            </a:r>
            <a:r>
              <a:rPr sz="2800" b="1" dirty="0">
                <a:solidFill>
                  <a:srgbClr val="4F1F59"/>
                </a:solidFill>
                <a:latin typeface="+mj-lt"/>
                <a:cs typeface="Arial"/>
              </a:rPr>
              <a:t>essional Service</a:t>
            </a:r>
            <a:r>
              <a:rPr lang="en-US" sz="2800" b="1" dirty="0">
                <a:solidFill>
                  <a:srgbClr val="4F1F59"/>
                </a:solidFill>
                <a:latin typeface="+mj-lt"/>
                <a:cs typeface="Arial"/>
              </a:rPr>
              <a:t> </a:t>
            </a:r>
            <a:r>
              <a:rPr sz="2800" b="1" dirty="0">
                <a:solidFill>
                  <a:srgbClr val="4F1F59"/>
                </a:solidFill>
                <a:latin typeface="+mj-lt"/>
                <a:cs typeface="Arial"/>
              </a:rPr>
              <a:t>Con</a:t>
            </a:r>
            <a:r>
              <a:rPr sz="2800" b="1" spc="-4" dirty="0">
                <a:solidFill>
                  <a:srgbClr val="4F1F59"/>
                </a:solidFill>
                <a:latin typeface="+mj-lt"/>
                <a:cs typeface="Arial"/>
              </a:rPr>
              <a:t>t</a:t>
            </a:r>
            <a:r>
              <a:rPr sz="2800" b="1" dirty="0">
                <a:solidFill>
                  <a:srgbClr val="4F1F59"/>
                </a:solidFill>
                <a:latin typeface="+mj-lt"/>
                <a:cs typeface="Arial"/>
              </a:rPr>
              <a:t>ract,</a:t>
            </a:r>
            <a:r>
              <a:rPr sz="2800" b="1" spc="-4" dirty="0">
                <a:solidFill>
                  <a:srgbClr val="4F1F59"/>
                </a:solidFill>
                <a:latin typeface="+mj-lt"/>
                <a:cs typeface="Arial"/>
              </a:rPr>
              <a:t> </a:t>
            </a:r>
            <a:r>
              <a:rPr sz="2800" b="1" dirty="0">
                <a:solidFill>
                  <a:srgbClr val="4F1F59"/>
                </a:solidFill>
                <a:latin typeface="+mj-lt"/>
                <a:cs typeface="Arial"/>
              </a:rPr>
              <a:t>Amendment</a:t>
            </a:r>
            <a:r>
              <a:rPr sz="2800" b="1" spc="-4" dirty="0">
                <a:solidFill>
                  <a:srgbClr val="4F1F59"/>
                </a:solidFill>
                <a:latin typeface="+mj-lt"/>
                <a:cs typeface="Arial"/>
              </a:rPr>
              <a:t> </a:t>
            </a:r>
            <a:r>
              <a:rPr sz="2800" b="1" dirty="0">
                <a:solidFill>
                  <a:srgbClr val="4F1F59"/>
                </a:solidFill>
                <a:latin typeface="+mj-lt"/>
                <a:cs typeface="Arial"/>
              </a:rPr>
              <a:t>&amp;</a:t>
            </a:r>
            <a:r>
              <a:rPr sz="2800" b="1" spc="-4" dirty="0">
                <a:solidFill>
                  <a:srgbClr val="4F1F59"/>
                </a:solidFill>
                <a:latin typeface="+mj-lt"/>
                <a:cs typeface="Arial"/>
              </a:rPr>
              <a:t> </a:t>
            </a:r>
            <a:r>
              <a:rPr sz="2800" b="1" dirty="0">
                <a:solidFill>
                  <a:srgbClr val="4F1F59"/>
                </a:solidFill>
                <a:latin typeface="+mj-lt"/>
                <a:cs typeface="Arial"/>
              </a:rPr>
              <a:t>R</a:t>
            </a:r>
            <a:r>
              <a:rPr sz="2800" b="1" spc="-4" dirty="0">
                <a:solidFill>
                  <a:srgbClr val="4F1F59"/>
                </a:solidFill>
                <a:latin typeface="+mj-lt"/>
                <a:cs typeface="Arial"/>
              </a:rPr>
              <a:t>F</a:t>
            </a:r>
            <a:r>
              <a:rPr sz="2800" b="1" dirty="0">
                <a:solidFill>
                  <a:srgbClr val="4F1F59"/>
                </a:solidFill>
                <a:latin typeface="+mj-lt"/>
                <a:cs typeface="Arial"/>
              </a:rPr>
              <a:t>P</a:t>
            </a:r>
            <a:r>
              <a:rPr sz="2800" b="1" spc="-4" dirty="0">
                <a:solidFill>
                  <a:srgbClr val="4F1F59"/>
                </a:solidFill>
                <a:latin typeface="+mj-lt"/>
                <a:cs typeface="Arial"/>
              </a:rPr>
              <a:t> </a:t>
            </a:r>
            <a:r>
              <a:rPr sz="2800" b="1" dirty="0">
                <a:solidFill>
                  <a:srgbClr val="4F1F59"/>
                </a:solidFill>
                <a:latin typeface="+mj-lt"/>
                <a:cs typeface="Arial"/>
              </a:rPr>
              <a:t>Review </a:t>
            </a:r>
            <a:r>
              <a:rPr lang="en-US" sz="2800" b="1" dirty="0">
                <a:solidFill>
                  <a:srgbClr val="4F1F59"/>
                </a:solidFill>
                <a:latin typeface="+mj-lt"/>
                <a:cs typeface="Arial"/>
              </a:rPr>
              <a:t>&amp; </a:t>
            </a:r>
            <a:r>
              <a:rPr sz="2800" b="1" dirty="0">
                <a:solidFill>
                  <a:srgbClr val="4F1F59"/>
                </a:solidFill>
                <a:latin typeface="+mj-lt"/>
                <a:cs typeface="Arial"/>
              </a:rPr>
              <a:t>Approval Process</a:t>
            </a:r>
          </a:p>
        </p:txBody>
      </p:sp>
      <p:sp>
        <p:nvSpPr>
          <p:cNvPr id="11" name="object 11"/>
          <p:cNvSpPr txBox="1"/>
          <p:nvPr/>
        </p:nvSpPr>
        <p:spPr>
          <a:xfrm>
            <a:off x="2089258" y="1350411"/>
            <a:ext cx="5058945"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a:t>
            </a:r>
            <a:r>
              <a:rPr lang="en-US" sz="1400" b="1" spc="-4" dirty="0" err="1">
                <a:solidFill>
                  <a:srgbClr val="4F1F59"/>
                </a:solidFill>
                <a:latin typeface="Arial"/>
                <a:cs typeface="Arial"/>
              </a:rPr>
              <a:t>e</a:t>
            </a:r>
            <a:r>
              <a:rPr sz="1400" b="1" dirty="0" err="1">
                <a:solidFill>
                  <a:srgbClr val="4F1F59"/>
                </a:solidFill>
                <a:latin typeface="Arial"/>
                <a:cs typeface="Arial"/>
              </a:rPr>
              <a:t>Review</a:t>
            </a:r>
            <a:endParaRPr sz="1400" b="1" dirty="0">
              <a:solidFill>
                <a:srgbClr val="4F1F59"/>
              </a:solidFill>
              <a:latin typeface="Arial"/>
              <a:cs typeface="Arial"/>
            </a:endParaRPr>
          </a:p>
        </p:txBody>
      </p:sp>
      <p:sp>
        <p:nvSpPr>
          <p:cNvPr id="12" name="object 12"/>
          <p:cNvSpPr txBox="1"/>
          <p:nvPr/>
        </p:nvSpPr>
        <p:spPr>
          <a:xfrm>
            <a:off x="1903548" y="3712150"/>
            <a:ext cx="5514289"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F</a:t>
            </a:r>
            <a:r>
              <a:rPr sz="1400" b="1" dirty="0">
                <a:solidFill>
                  <a:srgbClr val="4F1F59"/>
                </a:solidFill>
                <a:latin typeface="Arial"/>
                <a:cs typeface="Arial"/>
              </a:rPr>
              <a:t>inal Review and Signa</a:t>
            </a:r>
            <a:r>
              <a:rPr sz="1400" b="1" spc="-4" dirty="0">
                <a:solidFill>
                  <a:srgbClr val="4F1F59"/>
                </a:solidFill>
                <a:latin typeface="Arial"/>
                <a:cs typeface="Arial"/>
              </a:rPr>
              <a:t>t</a:t>
            </a:r>
            <a:r>
              <a:rPr sz="1400" b="1" dirty="0">
                <a:solidFill>
                  <a:srgbClr val="4F1F59"/>
                </a:solidFill>
                <a:latin typeface="Arial"/>
                <a:cs typeface="Arial"/>
              </a:rPr>
              <a:t>ure</a:t>
            </a:r>
          </a:p>
        </p:txBody>
      </p:sp>
      <p:sp>
        <p:nvSpPr>
          <p:cNvPr id="35" name="object 35"/>
          <p:cNvSpPr txBox="1"/>
          <p:nvPr/>
        </p:nvSpPr>
        <p:spPr>
          <a:xfrm>
            <a:off x="617671" y="5698094"/>
            <a:ext cx="8622124" cy="615553"/>
          </a:xfrm>
          <a:prstGeom prst="rect">
            <a:avLst/>
          </a:prstGeom>
        </p:spPr>
        <p:txBody>
          <a:bodyPr vert="horz" wrap="square" lIns="0" tIns="0" rIns="0" bIns="0" rtlCol="0">
            <a:spAutoFit/>
          </a:bodyPr>
          <a:lstStyle/>
          <a:p>
            <a:pPr marR="741420" indent="9525" algn="just" defTabSz="496888">
              <a:spcAft>
                <a:spcPts val="400"/>
              </a:spcAft>
            </a:pPr>
            <a:r>
              <a:rPr sz="1000" spc="-115" baseline="39682" dirty="0">
                <a:latin typeface="Arial"/>
                <a:cs typeface="Arial"/>
              </a:rPr>
              <a:t> </a:t>
            </a:r>
            <a:r>
              <a:rPr lang="en-US" sz="1000" dirty="0">
                <a:latin typeface="Arial"/>
                <a:cs typeface="Arial"/>
                <a:hlinkClick r:id="rId3"/>
              </a:rPr>
              <a:t>EPMO@state.nm.us</a:t>
            </a:r>
            <a:r>
              <a:rPr lang="en-US" sz="1000" dirty="0">
                <a:latin typeface="Arial"/>
                <a:cs typeface="Arial"/>
              </a:rPr>
              <a:t> is the common mailbox for all correspondence with the EPMO.  Your agency’s assigned EPMO project manager can be copied, but should not be the primary contact.  This mailbox is monitored regularly and will ensure the timely turn around of the </a:t>
            </a:r>
            <a:r>
              <a:rPr lang="en-US" sz="1000" dirty="0" err="1">
                <a:latin typeface="Arial"/>
                <a:cs typeface="Arial"/>
              </a:rPr>
              <a:t>eReview</a:t>
            </a:r>
            <a:r>
              <a:rPr lang="en-US" sz="1000" dirty="0">
                <a:latin typeface="Arial"/>
                <a:cs typeface="Arial"/>
              </a:rPr>
              <a:t>.  </a:t>
            </a:r>
            <a:r>
              <a:rPr lang="en-US" sz="1000" spc="-4" dirty="0">
                <a:latin typeface="Arial"/>
                <a:cs typeface="Arial"/>
              </a:rPr>
              <a:t>Agreements considered ready for signature </a:t>
            </a:r>
            <a:r>
              <a:rPr sz="1000" dirty="0">
                <a:latin typeface="Arial"/>
                <a:cs typeface="Arial"/>
              </a:rPr>
              <a:t>must</a:t>
            </a:r>
            <a:r>
              <a:rPr sz="1000" spc="-4" dirty="0">
                <a:latin typeface="Arial"/>
                <a:cs typeface="Arial"/>
              </a:rPr>
              <a:t> </a:t>
            </a:r>
            <a:r>
              <a:rPr sz="1000" dirty="0">
                <a:latin typeface="Arial"/>
                <a:cs typeface="Arial"/>
              </a:rPr>
              <a:t>be signed by</a:t>
            </a:r>
            <a:r>
              <a:rPr sz="1000" spc="-4" dirty="0">
                <a:latin typeface="Arial"/>
                <a:cs typeface="Arial"/>
              </a:rPr>
              <a:t> t</a:t>
            </a:r>
            <a:r>
              <a:rPr sz="1000" dirty="0">
                <a:latin typeface="Arial"/>
                <a:cs typeface="Arial"/>
              </a:rPr>
              <a:t>he vendo</a:t>
            </a:r>
            <a:r>
              <a:rPr sz="1000" spc="-4" dirty="0">
                <a:latin typeface="Arial"/>
                <a:cs typeface="Arial"/>
              </a:rPr>
              <a:t>r</a:t>
            </a:r>
            <a:r>
              <a:rPr sz="1000" dirty="0">
                <a:latin typeface="Arial"/>
                <a:cs typeface="Arial"/>
              </a:rPr>
              <a:t>, agency</a:t>
            </a:r>
            <a:r>
              <a:rPr sz="1000" spc="-4" dirty="0">
                <a:latin typeface="Arial"/>
                <a:cs typeface="Arial"/>
              </a:rPr>
              <a:t> </a:t>
            </a:r>
            <a:r>
              <a:rPr sz="1000" dirty="0">
                <a:latin typeface="Arial"/>
                <a:cs typeface="Arial"/>
              </a:rPr>
              <a:t>secre</a:t>
            </a:r>
            <a:r>
              <a:rPr sz="1000" spc="-4" dirty="0">
                <a:latin typeface="Arial"/>
                <a:cs typeface="Arial"/>
              </a:rPr>
              <a:t>t</a:t>
            </a:r>
            <a:r>
              <a:rPr sz="1000" dirty="0">
                <a:latin typeface="Arial"/>
                <a:cs typeface="Arial"/>
              </a:rPr>
              <a:t>ary</a:t>
            </a:r>
            <a:r>
              <a:rPr sz="1000" spc="-4" dirty="0">
                <a:latin typeface="Arial"/>
                <a:cs typeface="Arial"/>
              </a:rPr>
              <a:t> </a:t>
            </a:r>
            <a:r>
              <a:rPr sz="1000" dirty="0">
                <a:latin typeface="Arial"/>
                <a:cs typeface="Arial"/>
              </a:rPr>
              <a:t>or</a:t>
            </a:r>
            <a:r>
              <a:rPr sz="1000" spc="-4" dirty="0">
                <a:latin typeface="Arial"/>
                <a:cs typeface="Arial"/>
              </a:rPr>
              <a:t> </a:t>
            </a:r>
            <a:r>
              <a:rPr sz="1000" dirty="0">
                <a:latin typeface="Arial"/>
                <a:cs typeface="Arial"/>
              </a:rPr>
              <a:t>execu</a:t>
            </a:r>
            <a:r>
              <a:rPr sz="1000" spc="-4" dirty="0">
                <a:latin typeface="Arial"/>
                <a:cs typeface="Arial"/>
              </a:rPr>
              <a:t>t</a:t>
            </a:r>
            <a:r>
              <a:rPr sz="1000" dirty="0">
                <a:latin typeface="Arial"/>
                <a:cs typeface="Arial"/>
              </a:rPr>
              <a:t>ive direc</a:t>
            </a:r>
            <a:r>
              <a:rPr sz="1000" spc="-4" dirty="0">
                <a:latin typeface="Arial"/>
                <a:cs typeface="Arial"/>
              </a:rPr>
              <a:t>t</a:t>
            </a:r>
            <a:r>
              <a:rPr sz="1000" dirty="0">
                <a:latin typeface="Arial"/>
                <a:cs typeface="Arial"/>
              </a:rPr>
              <a:t>o</a:t>
            </a:r>
            <a:r>
              <a:rPr sz="1000" spc="-4" dirty="0">
                <a:latin typeface="Arial"/>
                <a:cs typeface="Arial"/>
              </a:rPr>
              <a:t>r</a:t>
            </a:r>
            <a:r>
              <a:rPr sz="1000" dirty="0">
                <a:latin typeface="Arial"/>
                <a:cs typeface="Arial"/>
              </a:rPr>
              <a:t>,</a:t>
            </a:r>
            <a:r>
              <a:rPr sz="1000" spc="-4" dirty="0">
                <a:latin typeface="Arial"/>
                <a:cs typeface="Arial"/>
              </a:rPr>
              <a:t> t</a:t>
            </a:r>
            <a:r>
              <a:rPr sz="1000" dirty="0">
                <a:latin typeface="Arial"/>
                <a:cs typeface="Arial"/>
              </a:rPr>
              <a:t>he agency</a:t>
            </a:r>
            <a:r>
              <a:rPr sz="1000" spc="-4" dirty="0">
                <a:latin typeface="Arial"/>
                <a:cs typeface="Arial"/>
              </a:rPr>
              <a:t> </a:t>
            </a:r>
            <a:r>
              <a:rPr sz="1000" dirty="0">
                <a:latin typeface="Arial"/>
                <a:cs typeface="Arial"/>
              </a:rPr>
              <a:t>general counsel</a:t>
            </a:r>
            <a:r>
              <a:rPr lang="en-US" sz="1000" dirty="0">
                <a:latin typeface="Arial"/>
                <a:cs typeface="Arial"/>
              </a:rPr>
              <a:t> </a:t>
            </a:r>
            <a:r>
              <a:rPr sz="1000" dirty="0">
                <a:latin typeface="Arial"/>
                <a:cs typeface="Arial"/>
              </a:rPr>
              <a:t>and </a:t>
            </a:r>
            <a:r>
              <a:rPr sz="1000" spc="-4" dirty="0">
                <a:latin typeface="Arial"/>
                <a:cs typeface="Arial"/>
              </a:rPr>
              <a:t>T</a:t>
            </a:r>
            <a:r>
              <a:rPr sz="1000" dirty="0">
                <a:latin typeface="Arial"/>
                <a:cs typeface="Arial"/>
              </a:rPr>
              <a:t>axa</a:t>
            </a:r>
            <a:r>
              <a:rPr sz="1000" spc="-4" dirty="0">
                <a:latin typeface="Arial"/>
                <a:cs typeface="Arial"/>
              </a:rPr>
              <a:t>t</a:t>
            </a:r>
            <a:r>
              <a:rPr sz="1000" dirty="0">
                <a:latin typeface="Arial"/>
                <a:cs typeface="Arial"/>
              </a:rPr>
              <a:t>ion and Revenue Depar</a:t>
            </a:r>
            <a:r>
              <a:rPr sz="1000" spc="-4" dirty="0">
                <a:latin typeface="Arial"/>
                <a:cs typeface="Arial"/>
              </a:rPr>
              <a:t>t</a:t>
            </a:r>
            <a:r>
              <a:rPr sz="1000" dirty="0">
                <a:latin typeface="Arial"/>
                <a:cs typeface="Arial"/>
              </a:rPr>
              <a:t>ment</a:t>
            </a:r>
            <a:r>
              <a:rPr sz="1000" spc="-4" dirty="0">
                <a:latin typeface="Arial"/>
                <a:cs typeface="Arial"/>
              </a:rPr>
              <a:t> </a:t>
            </a:r>
            <a:r>
              <a:rPr sz="1000" dirty="0">
                <a:latin typeface="Arial"/>
                <a:cs typeface="Arial"/>
              </a:rPr>
              <a:t>prior</a:t>
            </a:r>
            <a:r>
              <a:rPr sz="1000" spc="-4" dirty="0">
                <a:latin typeface="Arial"/>
                <a:cs typeface="Arial"/>
              </a:rPr>
              <a:t> t</a:t>
            </a:r>
            <a:r>
              <a:rPr sz="1000" dirty="0">
                <a:latin typeface="Arial"/>
                <a:cs typeface="Arial"/>
              </a:rPr>
              <a:t>o delivery</a:t>
            </a:r>
            <a:r>
              <a:rPr sz="1000" spc="-4" dirty="0">
                <a:latin typeface="Arial"/>
                <a:cs typeface="Arial"/>
              </a:rPr>
              <a:t> t</a:t>
            </a:r>
            <a:r>
              <a:rPr sz="1000" dirty="0">
                <a:latin typeface="Arial"/>
                <a:cs typeface="Arial"/>
              </a:rPr>
              <a:t>o Do</a:t>
            </a:r>
            <a:r>
              <a:rPr sz="1000" spc="-4" dirty="0">
                <a:latin typeface="Arial"/>
                <a:cs typeface="Arial"/>
              </a:rPr>
              <a:t>I</a:t>
            </a:r>
            <a:r>
              <a:rPr sz="1000" dirty="0">
                <a:latin typeface="Arial"/>
                <a:cs typeface="Arial"/>
              </a:rPr>
              <a:t>T.</a:t>
            </a:r>
            <a:r>
              <a:rPr sz="1000" spc="-4" dirty="0">
                <a:latin typeface="Arial"/>
                <a:cs typeface="Arial"/>
              </a:rPr>
              <a:t> </a:t>
            </a:r>
            <a:endParaRPr lang="en-US" sz="1000" spc="-4" dirty="0">
              <a:latin typeface="Arial"/>
              <a:cs typeface="Arial"/>
            </a:endParaRPr>
          </a:p>
        </p:txBody>
      </p:sp>
      <p:sp>
        <p:nvSpPr>
          <p:cNvPr id="37" name="Date Placeholder 36"/>
          <p:cNvSpPr>
            <a:spLocks noGrp="1"/>
          </p:cNvSpPr>
          <p:nvPr>
            <p:ph type="dt" sz="half" idx="10"/>
          </p:nvPr>
        </p:nvSpPr>
        <p:spPr>
          <a:xfrm>
            <a:off x="457200" y="6482910"/>
            <a:ext cx="2133600" cy="365125"/>
          </a:xfrm>
        </p:spPr>
        <p:txBody>
          <a:bodyPr/>
          <a:lstStyle/>
          <a:p>
            <a:r>
              <a:rPr lang="en-US" dirty="0">
                <a:solidFill>
                  <a:schemeClr val="bg1"/>
                </a:solidFill>
              </a:rPr>
              <a:t>04/2022</a:t>
            </a:r>
          </a:p>
        </p:txBody>
      </p:sp>
      <p:sp>
        <p:nvSpPr>
          <p:cNvPr id="38" name="Slide Number Placeholder 37"/>
          <p:cNvSpPr>
            <a:spLocks noGrp="1"/>
          </p:cNvSpPr>
          <p:nvPr>
            <p:ph type="sldNum" sz="quarter" idx="12"/>
          </p:nvPr>
        </p:nvSpPr>
        <p:spPr>
          <a:xfrm>
            <a:off x="6553200" y="6482910"/>
            <a:ext cx="2133600" cy="365125"/>
          </a:xfrm>
        </p:spPr>
        <p:txBody>
          <a:bodyPr/>
          <a:lstStyle/>
          <a:p>
            <a:r>
              <a:rPr lang="en-US" dirty="0">
                <a:solidFill>
                  <a:schemeClr val="bg1"/>
                </a:solidFill>
              </a:rPr>
              <a:t>Page </a:t>
            </a:r>
            <a:fld id="{AB34F9C2-C352-4191-8E79-FB4FD46717FC}" type="slidenum">
              <a:rPr lang="en-US" smtClean="0">
                <a:solidFill>
                  <a:schemeClr val="bg1"/>
                </a:solidFill>
              </a:rPr>
              <a:t>31</a:t>
            </a:fld>
            <a:endParaRPr lang="en-US" dirty="0">
              <a:solidFill>
                <a:schemeClr val="bg1"/>
              </a:solidFill>
            </a:endParaRPr>
          </a:p>
        </p:txBody>
      </p:sp>
      <p:grpSp>
        <p:nvGrpSpPr>
          <p:cNvPr id="66" name="Group 65"/>
          <p:cNvGrpSpPr/>
          <p:nvPr/>
        </p:nvGrpSpPr>
        <p:grpSpPr>
          <a:xfrm>
            <a:off x="617671" y="4047728"/>
            <a:ext cx="7832460" cy="1284647"/>
            <a:chOff x="617670" y="4027272"/>
            <a:chExt cx="7832460" cy="964068"/>
          </a:xfrm>
        </p:grpSpPr>
        <p:sp>
          <p:nvSpPr>
            <p:cNvPr id="51" name="object 5"/>
            <p:cNvSpPr/>
            <p:nvPr/>
          </p:nvSpPr>
          <p:spPr>
            <a:xfrm>
              <a:off x="2909231" y="4039051"/>
              <a:ext cx="1565852"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2" name="object 6"/>
            <p:cNvSpPr txBox="1"/>
            <p:nvPr/>
          </p:nvSpPr>
          <p:spPr>
            <a:xfrm>
              <a:off x="2987863" y="4180551"/>
              <a:ext cx="1417415" cy="623625"/>
            </a:xfrm>
            <a:prstGeom prst="rect">
              <a:avLst/>
            </a:prstGeom>
          </p:spPr>
          <p:txBody>
            <a:bodyPr vert="horz" wrap="square" lIns="0" tIns="0" rIns="0" bIns="0" rtlCol="0" anchor="ctr" anchorCtr="0">
              <a:spAutoFit/>
            </a:bodyPr>
            <a:lstStyle/>
            <a:p>
              <a:pPr marL="10810" marR="4552" algn="ctr"/>
              <a:r>
                <a:rPr lang="en-US" sz="1100" dirty="0">
                  <a:cs typeface="Arial"/>
                </a:rPr>
                <a:t>Do</a:t>
              </a:r>
              <a:r>
                <a:rPr lang="en-US" sz="1100" spc="-4" dirty="0">
                  <a:cs typeface="Arial"/>
                </a:rPr>
                <a:t>I</a:t>
              </a:r>
              <a:r>
                <a:rPr lang="en-US" sz="1100" dirty="0">
                  <a:cs typeface="Arial"/>
                </a:rPr>
                <a:t>T EPMO </a:t>
              </a:r>
              <a:r>
                <a:rPr lang="en-US" sz="1100" spc="-4" dirty="0">
                  <a:cs typeface="Arial"/>
                </a:rPr>
                <a:t> </a:t>
              </a:r>
              <a:r>
                <a:rPr lang="en-US" sz="1100" dirty="0">
                  <a:cs typeface="Arial"/>
                </a:rPr>
                <a:t>conduc</a:t>
              </a:r>
              <a:r>
                <a:rPr lang="en-US" sz="1100" spc="-4" dirty="0">
                  <a:cs typeface="Arial"/>
                </a:rPr>
                <a:t>t</a:t>
              </a:r>
              <a:r>
                <a:rPr lang="en-US" sz="1100" dirty="0">
                  <a:cs typeface="Arial"/>
                </a:rPr>
                <a:t>s</a:t>
              </a:r>
              <a:r>
                <a:rPr lang="en-US" sz="1100" spc="-4" dirty="0">
                  <a:cs typeface="Arial"/>
                </a:rPr>
                <a:t> f</a:t>
              </a:r>
              <a:r>
                <a:rPr lang="en-US" sz="1100" dirty="0">
                  <a:cs typeface="Arial"/>
                </a:rPr>
                <a:t>inal review and approves or processes for signature.</a:t>
              </a:r>
            </a:p>
            <a:p>
              <a:pPr marL="10810" marR="4552" algn="ctr"/>
              <a:endParaRPr sz="1000" dirty="0">
                <a:latin typeface="Arial"/>
                <a:cs typeface="Arial"/>
              </a:endParaRPr>
            </a:p>
          </p:txBody>
        </p:sp>
        <p:sp>
          <p:nvSpPr>
            <p:cNvPr id="53" name="object 8"/>
            <p:cNvSpPr/>
            <p:nvPr/>
          </p:nvSpPr>
          <p:spPr>
            <a:xfrm>
              <a:off x="5003667" y="4038600"/>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4" name="object 9"/>
            <p:cNvSpPr txBox="1"/>
            <p:nvPr/>
          </p:nvSpPr>
          <p:spPr>
            <a:xfrm>
              <a:off x="5159119" y="4188084"/>
              <a:ext cx="1181917" cy="508138"/>
            </a:xfrm>
            <a:prstGeom prst="rect">
              <a:avLst/>
            </a:prstGeom>
          </p:spPr>
          <p:txBody>
            <a:bodyPr vert="horz" wrap="square" lIns="0" tIns="0" rIns="0" bIns="0" rtlCol="0">
              <a:spAutoFit/>
            </a:bodyPr>
            <a:lstStyle/>
            <a:p>
              <a:pPr marL="11380" marR="4552" indent="17640" algn="ctr"/>
              <a:r>
                <a:rPr lang="en-US" sz="1100" dirty="0">
                  <a:cs typeface="Arial"/>
                </a:rPr>
                <a:t>Do</a:t>
              </a:r>
              <a:r>
                <a:rPr lang="en-US" sz="1100" spc="-4" dirty="0">
                  <a:cs typeface="Arial"/>
                </a:rPr>
                <a:t>I</a:t>
              </a:r>
              <a:r>
                <a:rPr lang="en-US" sz="1100" dirty="0">
                  <a:cs typeface="Arial"/>
                </a:rPr>
                <a:t>T</a:t>
              </a:r>
              <a:r>
                <a:rPr lang="en-US" sz="1100" spc="-4" dirty="0">
                  <a:cs typeface="Arial"/>
                </a:rPr>
                <a:t> CIO </a:t>
              </a:r>
              <a:r>
                <a:rPr lang="en-US" sz="1100" dirty="0">
                  <a:cs typeface="Arial"/>
                </a:rPr>
                <a:t>signs</a:t>
              </a:r>
              <a:r>
                <a:rPr lang="en-US" sz="1100" spc="-4" dirty="0">
                  <a:cs typeface="Arial"/>
                </a:rPr>
                <a:t> </a:t>
              </a:r>
              <a:r>
                <a:rPr lang="en-US" sz="1100" dirty="0">
                  <a:cs typeface="Arial"/>
                </a:rPr>
                <a:t>con</a:t>
              </a:r>
              <a:r>
                <a:rPr lang="en-US" sz="1100" spc="-4" dirty="0">
                  <a:cs typeface="Arial"/>
                </a:rPr>
                <a:t>t</a:t>
              </a:r>
              <a:r>
                <a:rPr lang="en-US" sz="1100" dirty="0">
                  <a:cs typeface="Arial"/>
                </a:rPr>
                <a:t>rac</a:t>
              </a:r>
              <a:r>
                <a:rPr lang="en-US" sz="1100" spc="-4" dirty="0">
                  <a:cs typeface="Arial"/>
                </a:rPr>
                <a:t>t</a:t>
              </a:r>
              <a:r>
                <a:rPr lang="en-US" sz="1100" dirty="0">
                  <a:cs typeface="Arial"/>
                </a:rPr>
                <a:t>, con</a:t>
              </a:r>
              <a:r>
                <a:rPr lang="en-US" sz="1100" spc="-4" dirty="0">
                  <a:cs typeface="Arial"/>
                </a:rPr>
                <a:t>t</a:t>
              </a:r>
              <a:r>
                <a:rPr lang="en-US" sz="1100" dirty="0">
                  <a:cs typeface="Arial"/>
                </a:rPr>
                <a:t>ract amendment</a:t>
              </a:r>
              <a:r>
                <a:rPr lang="en-US" sz="1100" spc="-4" dirty="0">
                  <a:cs typeface="Arial"/>
                </a:rPr>
                <a:t> </a:t>
              </a:r>
              <a:r>
                <a:rPr lang="en-US" sz="1100" dirty="0">
                  <a:cs typeface="Arial"/>
                </a:rPr>
                <a:t>or</a:t>
              </a:r>
              <a:r>
                <a:rPr lang="en-US" sz="1100" spc="-4" dirty="0">
                  <a:cs typeface="Arial"/>
                </a:rPr>
                <a:t> </a:t>
              </a:r>
              <a:r>
                <a:rPr lang="en-US" sz="1100" dirty="0">
                  <a:cs typeface="Arial"/>
                </a:rPr>
                <a:t>R</a:t>
              </a:r>
              <a:r>
                <a:rPr lang="en-US" sz="1100" spc="-4" dirty="0">
                  <a:cs typeface="Arial"/>
                </a:rPr>
                <a:t>F</a:t>
              </a:r>
              <a:r>
                <a:rPr lang="en-US" sz="1100" dirty="0">
                  <a:cs typeface="Arial"/>
                </a:rPr>
                <a:t>P cover letter.</a:t>
              </a:r>
            </a:p>
          </p:txBody>
        </p:sp>
        <p:cxnSp>
          <p:nvCxnSpPr>
            <p:cNvPr id="56" name="Straight Arrow Connector 55"/>
            <p:cNvCxnSpPr/>
            <p:nvPr/>
          </p:nvCxnSpPr>
          <p:spPr>
            <a:xfrm>
              <a:off x="4472650"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465425"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8" name="object 8"/>
            <p:cNvSpPr/>
            <p:nvPr/>
          </p:nvSpPr>
          <p:spPr>
            <a:xfrm>
              <a:off x="6999947" y="4055984"/>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9" name="Rectangle 58"/>
            <p:cNvSpPr/>
            <p:nvPr/>
          </p:nvSpPr>
          <p:spPr>
            <a:xfrm>
              <a:off x="7041206" y="4159576"/>
              <a:ext cx="1371600" cy="704465"/>
            </a:xfrm>
            <a:prstGeom prst="rect">
              <a:avLst/>
            </a:prstGeom>
          </p:spPr>
          <p:txBody>
            <a:bodyPr wrap="square">
              <a:spAutoFit/>
            </a:bodyPr>
            <a:lstStyle/>
            <a:p>
              <a:pPr marL="57149" marR="33002" indent="-17462" algn="ctr"/>
              <a:r>
                <a:rPr lang="en-US" sz="1100" dirty="0">
                  <a:cs typeface="Arial"/>
                </a:rPr>
                <a:t>Do</a:t>
              </a:r>
              <a:r>
                <a:rPr lang="en-US" sz="1100" spc="-4" dirty="0">
                  <a:cs typeface="Arial"/>
                </a:rPr>
                <a:t>I</a:t>
              </a:r>
              <a:r>
                <a:rPr lang="en-US" sz="1100" dirty="0">
                  <a:cs typeface="Arial"/>
                </a:rPr>
                <a:t>T</a:t>
              </a:r>
              <a:r>
                <a:rPr lang="en-US" sz="1100" spc="-4" dirty="0">
                  <a:cs typeface="Arial"/>
                </a:rPr>
                <a:t> </a:t>
              </a:r>
              <a:r>
                <a:rPr lang="en-US" sz="1100" dirty="0">
                  <a:cs typeface="Arial"/>
                </a:rPr>
                <a:t>emails agency</a:t>
              </a:r>
              <a:r>
                <a:rPr lang="en-US" sz="1100" spc="-4" dirty="0">
                  <a:cs typeface="Arial"/>
                </a:rPr>
                <a:t> with signed copy or approval is indicated by DocuSign.</a:t>
              </a:r>
              <a:endParaRPr lang="en-US" sz="1100" dirty="0">
                <a:cs typeface="Arial"/>
              </a:endParaRPr>
            </a:p>
          </p:txBody>
        </p:sp>
        <p:sp>
          <p:nvSpPr>
            <p:cNvPr id="60" name="object 5"/>
            <p:cNvSpPr/>
            <p:nvPr/>
          </p:nvSpPr>
          <p:spPr>
            <a:xfrm>
              <a:off x="617670" y="4027272"/>
              <a:ext cx="1777007"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0" name="object 2"/>
            <p:cNvSpPr txBox="1"/>
            <p:nvPr/>
          </p:nvSpPr>
          <p:spPr>
            <a:xfrm>
              <a:off x="665876" y="4182113"/>
              <a:ext cx="1652974" cy="635173"/>
            </a:xfrm>
            <a:prstGeom prst="rect">
              <a:avLst/>
            </a:prstGeom>
            <a:noFill/>
            <a:ln>
              <a:noFill/>
            </a:ln>
          </p:spPr>
          <p:txBody>
            <a:bodyPr vert="horz" wrap="square" lIns="0" tIns="0" rIns="0" bIns="0" rtlCol="0">
              <a:spAutoFit/>
            </a:bodyPr>
            <a:lstStyle/>
            <a:p>
              <a:pPr marL="225897" marR="4552" indent="-215085" algn="ctr"/>
              <a:r>
                <a:rPr lang="en-US" sz="1100" spc="-4" dirty="0">
                  <a:cs typeface="Arial"/>
                </a:rPr>
                <a:t>Process via DocuSign or email to </a:t>
              </a:r>
              <a:r>
                <a:rPr lang="en-US" sz="1100" spc="-4" dirty="0">
                  <a:cs typeface="Arial"/>
                  <a:hlinkClick r:id="rId3"/>
                </a:rPr>
                <a:t>EPMO@state.nm.us</a:t>
              </a:r>
              <a:r>
                <a:rPr lang="en-US" sz="1100" spc="-4" dirty="0">
                  <a:cs typeface="Arial"/>
                </a:rPr>
                <a:t> f</a:t>
              </a:r>
              <a:r>
                <a:rPr lang="en-US" sz="1100" dirty="0">
                  <a:cs typeface="Arial"/>
                </a:rPr>
                <a:t>or</a:t>
              </a:r>
              <a:r>
                <a:rPr lang="en-US" sz="1100" spc="-4" dirty="0">
                  <a:cs typeface="Arial"/>
                </a:rPr>
                <a:t> f</a:t>
              </a:r>
              <a:r>
                <a:rPr lang="en-US" sz="1100" dirty="0">
                  <a:cs typeface="Arial"/>
                </a:rPr>
                <a:t>inal review and signa</a:t>
              </a:r>
              <a:r>
                <a:rPr lang="en-US" sz="1100" spc="-4" dirty="0">
                  <a:cs typeface="Arial"/>
                </a:rPr>
                <a:t>t</a:t>
              </a:r>
              <a:r>
                <a:rPr lang="en-US" sz="1100" dirty="0">
                  <a:cs typeface="Arial"/>
                </a:rPr>
                <a:t>ure </a:t>
              </a:r>
              <a:r>
                <a:rPr lang="en-US" sz="1100" spc="-4" dirty="0">
                  <a:cs typeface="Arial"/>
                </a:rPr>
                <a:t>by DoIT.</a:t>
              </a:r>
              <a:endParaRPr lang="en-US" sz="1100" baseline="44444" dirty="0">
                <a:cs typeface="Arial"/>
              </a:endParaRPr>
            </a:p>
          </p:txBody>
        </p:sp>
        <p:cxnSp>
          <p:nvCxnSpPr>
            <p:cNvPr id="61" name="Straight Arrow Connector 60"/>
            <p:cNvCxnSpPr/>
            <p:nvPr/>
          </p:nvCxnSpPr>
          <p:spPr>
            <a:xfrm>
              <a:off x="2397986" y="44958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grpSp>
      <p:sp>
        <p:nvSpPr>
          <p:cNvPr id="63" name="object 5"/>
          <p:cNvSpPr/>
          <p:nvPr/>
        </p:nvSpPr>
        <p:spPr>
          <a:xfrm>
            <a:off x="296198" y="1700897"/>
            <a:ext cx="1777007" cy="1450201"/>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 name="object 2"/>
          <p:cNvSpPr txBox="1"/>
          <p:nvPr/>
        </p:nvSpPr>
        <p:spPr>
          <a:xfrm>
            <a:off x="286741" y="1838409"/>
            <a:ext cx="1777007" cy="1184940"/>
          </a:xfrm>
          <a:prstGeom prst="rect">
            <a:avLst/>
          </a:prstGeom>
          <a:noFill/>
          <a:ln>
            <a:noFill/>
          </a:ln>
        </p:spPr>
        <p:txBody>
          <a:bodyPr vert="horz" wrap="square" lIns="0" tIns="0" rIns="0" bIns="0" rtlCol="0">
            <a:spAutoFit/>
          </a:bodyPr>
          <a:lstStyle/>
          <a:p>
            <a:pPr marL="10810" marR="4552" indent="-569" algn="ctr"/>
            <a:r>
              <a:rPr sz="1100" dirty="0">
                <a:cs typeface="Arial"/>
              </a:rPr>
              <a:t>Agency</a:t>
            </a:r>
            <a:r>
              <a:rPr sz="1100" spc="-4" dirty="0">
                <a:cs typeface="Arial"/>
              </a:rPr>
              <a:t> </a:t>
            </a:r>
            <a:r>
              <a:rPr lang="en-US" sz="1100" dirty="0">
                <a:cs typeface="Arial"/>
              </a:rPr>
              <a:t>develops </a:t>
            </a:r>
            <a:r>
              <a:rPr sz="1100" dirty="0">
                <a:cs typeface="Arial"/>
              </a:rPr>
              <a:t>con</a:t>
            </a:r>
            <a:r>
              <a:rPr sz="1100" spc="-4" dirty="0">
                <a:cs typeface="Arial"/>
              </a:rPr>
              <a:t>t</a:t>
            </a:r>
            <a:r>
              <a:rPr sz="1100" dirty="0">
                <a:cs typeface="Arial"/>
              </a:rPr>
              <a:t>ract,</a:t>
            </a:r>
            <a:r>
              <a:rPr sz="1100" spc="-4" dirty="0">
                <a:cs typeface="Arial"/>
              </a:rPr>
              <a:t> </a:t>
            </a:r>
            <a:r>
              <a:rPr sz="1100" dirty="0">
                <a:cs typeface="Arial"/>
              </a:rPr>
              <a:t>amendment</a:t>
            </a:r>
            <a:r>
              <a:rPr lang="en-US" sz="1100" dirty="0">
                <a:cs typeface="Arial"/>
              </a:rPr>
              <a:t>, sole source form</a:t>
            </a:r>
            <a:r>
              <a:rPr sz="1100" dirty="0">
                <a:cs typeface="Arial"/>
              </a:rPr>
              <a:t> or</a:t>
            </a:r>
            <a:r>
              <a:rPr sz="1100" spc="-4" dirty="0">
                <a:cs typeface="Arial"/>
              </a:rPr>
              <a:t> </a:t>
            </a:r>
            <a:r>
              <a:rPr sz="1100" dirty="0">
                <a:cs typeface="Arial"/>
              </a:rPr>
              <a:t>R</a:t>
            </a:r>
            <a:r>
              <a:rPr sz="1100" spc="-4" dirty="0">
                <a:cs typeface="Arial"/>
              </a:rPr>
              <a:t>F</a:t>
            </a:r>
            <a:r>
              <a:rPr sz="1100" dirty="0">
                <a:cs typeface="Arial"/>
              </a:rPr>
              <a:t>P</a:t>
            </a:r>
            <a:r>
              <a:rPr sz="1100" spc="-4" dirty="0">
                <a:cs typeface="Arial"/>
              </a:rPr>
              <a:t> </a:t>
            </a:r>
            <a:r>
              <a:rPr lang="en-US" sz="1100" dirty="0">
                <a:cs typeface="Arial"/>
              </a:rPr>
              <a:t>using standard </a:t>
            </a:r>
            <a:r>
              <a:rPr sz="1100" spc="-4" dirty="0">
                <a:cs typeface="Arial"/>
              </a:rPr>
              <a:t>t</a:t>
            </a:r>
            <a:r>
              <a:rPr sz="1100" dirty="0">
                <a:cs typeface="Arial"/>
              </a:rPr>
              <a:t>empla</a:t>
            </a:r>
            <a:r>
              <a:rPr sz="1100" spc="-4" dirty="0">
                <a:cs typeface="Arial"/>
              </a:rPr>
              <a:t>te</a:t>
            </a:r>
            <a:r>
              <a:rPr sz="1100" dirty="0">
                <a:cs typeface="Arial"/>
              </a:rPr>
              <a:t>. </a:t>
            </a:r>
            <a:r>
              <a:rPr lang="en-US" sz="1100" dirty="0">
                <a:cs typeface="Arial"/>
              </a:rPr>
              <a:t>It should be reviewed by the </a:t>
            </a:r>
            <a:r>
              <a:rPr sz="1100" dirty="0">
                <a:cs typeface="Arial"/>
              </a:rPr>
              <a:t>Agency</a:t>
            </a:r>
            <a:r>
              <a:rPr lang="en-US" sz="1100" dirty="0">
                <a:cs typeface="Arial"/>
              </a:rPr>
              <a:t>’s</a:t>
            </a:r>
            <a:r>
              <a:rPr lang="en-US" sz="1100" spc="-4" dirty="0">
                <a:cs typeface="Arial"/>
              </a:rPr>
              <a:t> </a:t>
            </a:r>
            <a:r>
              <a:rPr lang="en-US" sz="1100" dirty="0">
                <a:cs typeface="Arial"/>
              </a:rPr>
              <a:t>l</a:t>
            </a:r>
            <a:r>
              <a:rPr sz="1100" dirty="0">
                <a:cs typeface="Arial"/>
              </a:rPr>
              <a:t>egal, C</a:t>
            </a:r>
            <a:r>
              <a:rPr sz="1100" spc="-4" dirty="0">
                <a:cs typeface="Arial"/>
              </a:rPr>
              <a:t>IO</a:t>
            </a:r>
            <a:r>
              <a:rPr sz="1100" dirty="0">
                <a:cs typeface="Arial"/>
              </a:rPr>
              <a:t> </a:t>
            </a:r>
            <a:r>
              <a:rPr lang="en-US" sz="1100" dirty="0">
                <a:cs typeface="Arial"/>
              </a:rPr>
              <a:t>&amp; </a:t>
            </a:r>
            <a:r>
              <a:rPr lang="en-US" sz="1100" spc="-4" dirty="0">
                <a:cs typeface="Arial"/>
              </a:rPr>
              <a:t>f</a:t>
            </a:r>
            <a:r>
              <a:rPr sz="1100" dirty="0">
                <a:cs typeface="Arial"/>
              </a:rPr>
              <a:t>inance</a:t>
            </a:r>
            <a:r>
              <a:rPr lang="en-US" sz="1100" dirty="0">
                <a:cs typeface="Arial"/>
              </a:rPr>
              <a:t> prior to emailing to EPMO.</a:t>
            </a:r>
            <a:endParaRPr sz="1100" dirty="0">
              <a:cs typeface="Arial"/>
            </a:endParaRPr>
          </a:p>
        </p:txBody>
      </p:sp>
      <p:sp>
        <p:nvSpPr>
          <p:cNvPr id="5" name="object 5"/>
          <p:cNvSpPr/>
          <p:nvPr/>
        </p:nvSpPr>
        <p:spPr>
          <a:xfrm>
            <a:off x="2598165" y="1710971"/>
            <a:ext cx="1745658" cy="1450202"/>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6" name="object 6"/>
          <p:cNvSpPr txBox="1"/>
          <p:nvPr/>
        </p:nvSpPr>
        <p:spPr>
          <a:xfrm>
            <a:off x="2672373" y="1764355"/>
            <a:ext cx="1612238" cy="1354217"/>
          </a:xfrm>
          <a:prstGeom prst="rect">
            <a:avLst/>
          </a:prstGeom>
        </p:spPr>
        <p:txBody>
          <a:bodyPr vert="horz" wrap="square" lIns="0" tIns="0" rIns="0" bIns="0" rtlCol="0">
            <a:spAutoFit/>
          </a:bodyPr>
          <a:lstStyle/>
          <a:p>
            <a:pPr marL="10810" marR="4552" algn="ctr"/>
            <a:r>
              <a:rPr sz="1100" dirty="0">
                <a:cs typeface="Arial"/>
              </a:rPr>
              <a:t>Agency</a:t>
            </a:r>
            <a:r>
              <a:rPr sz="1100" spc="-4" dirty="0">
                <a:cs typeface="Arial"/>
              </a:rPr>
              <a:t> </a:t>
            </a:r>
            <a:r>
              <a:rPr sz="1100" dirty="0">
                <a:cs typeface="Arial"/>
              </a:rPr>
              <a:t>submi</a:t>
            </a:r>
            <a:r>
              <a:rPr sz="1100" spc="-4" dirty="0">
                <a:cs typeface="Arial"/>
              </a:rPr>
              <a:t>t</a:t>
            </a:r>
            <a:r>
              <a:rPr sz="1100" dirty="0">
                <a:cs typeface="Arial"/>
              </a:rPr>
              <a:t>s</a:t>
            </a:r>
            <a:r>
              <a:rPr sz="1100" spc="-4" dirty="0">
                <a:cs typeface="Arial"/>
              </a:rPr>
              <a:t> </a:t>
            </a:r>
            <a:r>
              <a:rPr lang="en-US" sz="1100" spc="-4" dirty="0">
                <a:cs typeface="Arial"/>
              </a:rPr>
              <a:t>finalized Word version</a:t>
            </a:r>
            <a:r>
              <a:rPr sz="1100" spc="-4" dirty="0">
                <a:cs typeface="Arial"/>
              </a:rPr>
              <a:t> t</a:t>
            </a:r>
            <a:r>
              <a:rPr sz="1100" dirty="0">
                <a:cs typeface="Arial"/>
              </a:rPr>
              <a:t>o </a:t>
            </a:r>
            <a:r>
              <a:rPr lang="en-US" sz="1100" dirty="0">
                <a:cs typeface="Arial"/>
                <a:hlinkClick r:id="rId3"/>
              </a:rPr>
              <a:t>EPMO@state.nm.us</a:t>
            </a:r>
            <a:r>
              <a:rPr lang="en-US" sz="1100" dirty="0">
                <a:cs typeface="Arial"/>
              </a:rPr>
              <a:t> </a:t>
            </a:r>
            <a:r>
              <a:rPr sz="1100" spc="-4" dirty="0">
                <a:cs typeface="Arial"/>
              </a:rPr>
              <a:t>f</a:t>
            </a:r>
            <a:r>
              <a:rPr sz="1100" dirty="0">
                <a:cs typeface="Arial"/>
              </a:rPr>
              <a:t>or </a:t>
            </a:r>
            <a:r>
              <a:rPr lang="en-US" sz="1100" dirty="0">
                <a:cs typeface="Arial"/>
              </a:rPr>
              <a:t> </a:t>
            </a:r>
            <a:r>
              <a:rPr lang="en-US" sz="1100" dirty="0" err="1">
                <a:cs typeface="Arial"/>
              </a:rPr>
              <a:t>eReview</a:t>
            </a:r>
            <a:r>
              <a:rPr lang="en-US" sz="1100" dirty="0">
                <a:cs typeface="Arial"/>
              </a:rPr>
              <a:t> and includes a deviation memo from the agency’s legal if any changes are made to the terms and conditions.</a:t>
            </a:r>
            <a:endParaRPr sz="1100" dirty="0">
              <a:cs typeface="Arial"/>
            </a:endParaRPr>
          </a:p>
        </p:txBody>
      </p:sp>
      <p:sp>
        <p:nvSpPr>
          <p:cNvPr id="8" name="object 8"/>
          <p:cNvSpPr/>
          <p:nvPr/>
        </p:nvSpPr>
        <p:spPr>
          <a:xfrm>
            <a:off x="4872393" y="1710521"/>
            <a:ext cx="1745658" cy="146520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9" name="object 9"/>
          <p:cNvSpPr txBox="1"/>
          <p:nvPr/>
        </p:nvSpPr>
        <p:spPr>
          <a:xfrm>
            <a:off x="4963790" y="1777438"/>
            <a:ext cx="1533590" cy="846386"/>
          </a:xfrm>
          <a:prstGeom prst="rect">
            <a:avLst/>
          </a:prstGeom>
        </p:spPr>
        <p:txBody>
          <a:bodyPr vert="horz" wrap="square" lIns="0" tIns="0" rIns="0" bIns="0" rtlCol="0">
            <a:spAutoFit/>
          </a:bodyPr>
          <a:lstStyle/>
          <a:p>
            <a:pPr marL="11380" marR="4552" indent="118924" algn="ctr"/>
            <a:r>
              <a:rPr sz="1100" dirty="0">
                <a:cs typeface="Arial"/>
              </a:rPr>
              <a:t>Do</a:t>
            </a:r>
            <a:r>
              <a:rPr sz="1100" spc="-4" dirty="0">
                <a:cs typeface="Arial"/>
              </a:rPr>
              <a:t>I</a:t>
            </a:r>
            <a:r>
              <a:rPr sz="1100" dirty="0">
                <a:cs typeface="Arial"/>
              </a:rPr>
              <a:t>T</a:t>
            </a:r>
            <a:r>
              <a:rPr sz="1100" spc="-4" dirty="0">
                <a:cs typeface="Arial"/>
              </a:rPr>
              <a:t> </a:t>
            </a:r>
            <a:r>
              <a:rPr sz="1100" dirty="0">
                <a:cs typeface="Arial"/>
              </a:rPr>
              <a:t>reviews</a:t>
            </a:r>
            <a:r>
              <a:rPr sz="1100" spc="-4" dirty="0">
                <a:cs typeface="Arial"/>
              </a:rPr>
              <a:t> </a:t>
            </a:r>
            <a:r>
              <a:rPr sz="1100" dirty="0">
                <a:cs typeface="Arial"/>
              </a:rPr>
              <a:t>con</a:t>
            </a:r>
            <a:r>
              <a:rPr sz="1100" spc="-4" dirty="0">
                <a:cs typeface="Arial"/>
              </a:rPr>
              <a:t>t</a:t>
            </a:r>
            <a:r>
              <a:rPr sz="1100" dirty="0">
                <a:cs typeface="Arial"/>
              </a:rPr>
              <a:t>rac</a:t>
            </a:r>
            <a:r>
              <a:rPr sz="1100" spc="-4" dirty="0">
                <a:cs typeface="Arial"/>
              </a:rPr>
              <a:t>t</a:t>
            </a:r>
            <a:r>
              <a:rPr sz="1100" dirty="0">
                <a:cs typeface="Arial"/>
              </a:rPr>
              <a:t>, amendment</a:t>
            </a:r>
            <a:r>
              <a:rPr lang="en-US" sz="1100" dirty="0">
                <a:cs typeface="Arial"/>
              </a:rPr>
              <a:t>,</a:t>
            </a:r>
            <a:r>
              <a:rPr sz="1100" spc="-4" dirty="0">
                <a:cs typeface="Arial"/>
              </a:rPr>
              <a:t> </a:t>
            </a:r>
            <a:r>
              <a:rPr lang="en-US" sz="1100" spc="-4" dirty="0">
                <a:cs typeface="Arial"/>
              </a:rPr>
              <a:t>sole source form </a:t>
            </a:r>
            <a:r>
              <a:rPr sz="1100" dirty="0">
                <a:cs typeface="Arial"/>
              </a:rPr>
              <a:t>or</a:t>
            </a:r>
            <a:r>
              <a:rPr sz="1100" spc="-4" dirty="0">
                <a:cs typeface="Arial"/>
              </a:rPr>
              <a:t> </a:t>
            </a:r>
            <a:r>
              <a:rPr sz="1100" dirty="0">
                <a:cs typeface="Arial"/>
              </a:rPr>
              <a:t>R</a:t>
            </a:r>
            <a:r>
              <a:rPr sz="1100" spc="-4" dirty="0">
                <a:cs typeface="Arial"/>
              </a:rPr>
              <a:t>F</a:t>
            </a:r>
            <a:r>
              <a:rPr sz="1100" dirty="0">
                <a:cs typeface="Arial"/>
              </a:rPr>
              <a:t>P</a:t>
            </a:r>
            <a:r>
              <a:rPr lang="en-US" sz="1100" dirty="0">
                <a:cs typeface="Arial"/>
              </a:rPr>
              <a:t> and returns with comments/edits to the agency.</a:t>
            </a:r>
            <a:endParaRPr sz="1100" dirty="0">
              <a:cs typeface="Arial"/>
            </a:endParaRPr>
          </a:p>
        </p:txBody>
      </p:sp>
      <p:sp>
        <p:nvSpPr>
          <p:cNvPr id="43" name="object 8"/>
          <p:cNvSpPr/>
          <p:nvPr/>
        </p:nvSpPr>
        <p:spPr>
          <a:xfrm>
            <a:off x="7156114" y="1697779"/>
            <a:ext cx="1731607" cy="1473271"/>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9" name="Rectangle 28"/>
          <p:cNvSpPr/>
          <p:nvPr/>
        </p:nvSpPr>
        <p:spPr>
          <a:xfrm>
            <a:off x="7156666" y="1701463"/>
            <a:ext cx="1777007" cy="1277273"/>
          </a:xfrm>
          <a:prstGeom prst="rect">
            <a:avLst/>
          </a:prstGeom>
        </p:spPr>
        <p:txBody>
          <a:bodyPr wrap="square">
            <a:spAutoFit/>
          </a:bodyPr>
          <a:lstStyle/>
          <a:p>
            <a:pPr marL="208827" marR="201998" indent="17640" algn="ctr"/>
            <a:r>
              <a:rPr lang="en-US" sz="1100" dirty="0">
                <a:cs typeface="Arial"/>
              </a:rPr>
              <a:t>Agency addresses comments/edi</a:t>
            </a:r>
            <a:r>
              <a:rPr lang="en-US" sz="1100" spc="-4" dirty="0">
                <a:cs typeface="Arial"/>
              </a:rPr>
              <a:t>t</a:t>
            </a:r>
            <a:r>
              <a:rPr lang="en-US" sz="1100" dirty="0">
                <a:cs typeface="Arial"/>
              </a:rPr>
              <a:t>s, returns for additional review if requested or proceeds with agency signature.</a:t>
            </a:r>
          </a:p>
        </p:txBody>
      </p:sp>
      <p:cxnSp>
        <p:nvCxnSpPr>
          <p:cNvPr id="64" name="Straight Arrow Connector 63"/>
          <p:cNvCxnSpPr/>
          <p:nvPr/>
        </p:nvCxnSpPr>
        <p:spPr>
          <a:xfrm>
            <a:off x="2089258" y="2254294"/>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695DC71-34C2-4B18-A727-912EBB966F5E}"/>
              </a:ext>
            </a:extLst>
          </p:cNvPr>
          <p:cNvCxnSpPr/>
          <p:nvPr/>
        </p:nvCxnSpPr>
        <p:spPr>
          <a:xfrm>
            <a:off x="4348977" y="2219458"/>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12321B6-DC07-4262-AF6D-8F1ABD42513A}"/>
              </a:ext>
            </a:extLst>
          </p:cNvPr>
          <p:cNvCxnSpPr>
            <a:cxnSpLocks/>
          </p:cNvCxnSpPr>
          <p:nvPr/>
        </p:nvCxnSpPr>
        <p:spPr>
          <a:xfrm>
            <a:off x="6618051" y="2235467"/>
            <a:ext cx="530152"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176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715963"/>
          </a:xfrm>
        </p:spPr>
        <p:txBody>
          <a:bodyPr>
            <a:normAutofit/>
          </a:bodyPr>
          <a:lstStyle/>
          <a:p>
            <a:pPr algn="ctr"/>
            <a:r>
              <a:rPr lang="en-US" sz="2800" b="1" dirty="0">
                <a:solidFill>
                  <a:srgbClr val="4F1F59"/>
                </a:solidFill>
              </a:rPr>
              <a:t>Useful Links</a:t>
            </a:r>
          </a:p>
        </p:txBody>
      </p:sp>
      <p:sp>
        <p:nvSpPr>
          <p:cNvPr id="3" name="Content Placeholder 2"/>
          <p:cNvSpPr>
            <a:spLocks noGrp="1"/>
          </p:cNvSpPr>
          <p:nvPr>
            <p:ph idx="1"/>
          </p:nvPr>
        </p:nvSpPr>
        <p:spPr>
          <a:xfrm>
            <a:off x="228600" y="1278294"/>
            <a:ext cx="8458200" cy="4847871"/>
          </a:xfrm>
        </p:spPr>
        <p:txBody>
          <a:bodyPr>
            <a:normAutofit/>
          </a:bodyPr>
          <a:lstStyle/>
          <a:p>
            <a:pPr marL="250825" indent="-250825">
              <a:lnSpc>
                <a:spcPct val="100000"/>
              </a:lnSpc>
              <a:spcBef>
                <a:spcPts val="0"/>
              </a:spcBef>
              <a:spcAft>
                <a:spcPts val="1800"/>
              </a:spcAft>
            </a:pPr>
            <a:r>
              <a:rPr lang="en-US" sz="1800" dirty="0"/>
              <a:t>DoIT EPMO website: </a:t>
            </a:r>
            <a:r>
              <a:rPr lang="en-US" sz="1800" dirty="0">
                <a:hlinkClick r:id="rId2"/>
              </a:rPr>
              <a:t>Compliance and Project Management - New Mexico Department of Information Technology (nm.gov)</a:t>
            </a:r>
            <a:endParaRPr lang="en-US" sz="1800" dirty="0"/>
          </a:p>
          <a:p>
            <a:pPr marL="250825" indent="-250825">
              <a:lnSpc>
                <a:spcPct val="100000"/>
              </a:lnSpc>
              <a:spcBef>
                <a:spcPts val="0"/>
              </a:spcBef>
              <a:spcAft>
                <a:spcPts val="1800"/>
              </a:spcAft>
            </a:pPr>
            <a:r>
              <a:rPr lang="en-US" sz="1800" dirty="0"/>
              <a:t>PCC webpage: </a:t>
            </a:r>
            <a:r>
              <a:rPr lang="en-US" sz="1800" dirty="0">
                <a:hlinkClick r:id="rId3"/>
              </a:rPr>
              <a:t>Project Certification Committee - New Mexico Department of Information Technology (nm.gov)</a:t>
            </a:r>
            <a:endParaRPr lang="en-US" sz="1800" dirty="0"/>
          </a:p>
          <a:p>
            <a:pPr marL="250825" indent="-250825">
              <a:lnSpc>
                <a:spcPct val="100000"/>
              </a:lnSpc>
              <a:spcBef>
                <a:spcPts val="0"/>
              </a:spcBef>
              <a:spcAft>
                <a:spcPts val="1800"/>
              </a:spcAft>
            </a:pPr>
            <a:r>
              <a:rPr lang="en-US" sz="1800" dirty="0"/>
              <a:t>Templates for PCC: </a:t>
            </a:r>
            <a:r>
              <a:rPr lang="en-US" sz="1800" dirty="0">
                <a:hlinkClick r:id="rId2"/>
              </a:rPr>
              <a:t>Compliance and Project Management - New Mexico Department of Information Technology (nm.gov)</a:t>
            </a:r>
            <a:r>
              <a:rPr lang="en-US" sz="1800" dirty="0"/>
              <a:t> </a:t>
            </a:r>
          </a:p>
          <a:p>
            <a:pPr marL="250825" indent="-250825">
              <a:lnSpc>
                <a:spcPct val="100000"/>
              </a:lnSpc>
              <a:spcBef>
                <a:spcPts val="0"/>
              </a:spcBef>
              <a:spcAft>
                <a:spcPts val="1800"/>
              </a:spcAft>
            </a:pPr>
            <a:r>
              <a:rPr lang="en-US" sz="1800" dirty="0"/>
              <a:t>Templates for other project documents: </a:t>
            </a:r>
            <a:r>
              <a:rPr lang="en-US" sz="1800" dirty="0">
                <a:hlinkClick r:id="rId4"/>
              </a:rPr>
              <a:t>Project Management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Contract Templates: </a:t>
            </a:r>
            <a:r>
              <a:rPr lang="en-US" sz="1800" dirty="0">
                <a:hlinkClick r:id="rId5"/>
              </a:rPr>
              <a:t>Contract &amp; RFP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Enterprise Portfolio Reports &amp; Presentations: </a:t>
            </a:r>
            <a:r>
              <a:rPr lang="en-US" sz="1800" dirty="0">
                <a:hlinkClick r:id="rId6"/>
              </a:rPr>
              <a:t>Project Portfolio - New Mexico Department of Information Technology (nm.gov)</a:t>
            </a:r>
            <a:endParaRPr lang="en-US" sz="1800" dirty="0"/>
          </a:p>
          <a:p>
            <a:endParaRPr lang="en-US" sz="16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694"/>
            <a:ext cx="2133600" cy="365125"/>
          </a:xfrm>
        </p:spPr>
        <p:txBody>
          <a:bodyPr/>
          <a:lstStyle/>
          <a:p>
            <a:r>
              <a:rPr lang="en-US" dirty="0"/>
              <a:t>Page </a:t>
            </a:r>
            <a:fld id="{AB34F9C2-C352-4191-8E79-FB4FD46717FC}" type="slidenum">
              <a:rPr lang="en-US" smtClean="0"/>
              <a:t>32</a:t>
            </a:fld>
            <a:endParaRPr lang="en-US" dirty="0"/>
          </a:p>
        </p:txBody>
      </p:sp>
    </p:spTree>
    <p:extLst>
      <p:ext uri="{BB962C8B-B14F-4D97-AF65-F5344CB8AC3E}">
        <p14:creationId xmlns:p14="http://schemas.microsoft.com/office/powerpoint/2010/main" val="373609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563563"/>
          </a:xfrm>
        </p:spPr>
        <p:txBody>
          <a:bodyPr>
            <a:noAutofit/>
          </a:bodyPr>
          <a:lstStyle/>
          <a:p>
            <a:pPr algn="ctr"/>
            <a:r>
              <a:rPr lang="en-US" sz="2800" b="1" dirty="0">
                <a:solidFill>
                  <a:srgbClr val="4F1F59"/>
                </a:solidFill>
              </a:rPr>
              <a:t>Project Certification Committee</a:t>
            </a:r>
          </a:p>
        </p:txBody>
      </p:sp>
      <p:sp>
        <p:nvSpPr>
          <p:cNvPr id="3" name="Content Placeholder 2"/>
          <p:cNvSpPr>
            <a:spLocks noGrp="1"/>
          </p:cNvSpPr>
          <p:nvPr>
            <p:ph idx="1"/>
          </p:nvPr>
        </p:nvSpPr>
        <p:spPr>
          <a:xfrm>
            <a:off x="457200" y="1054358"/>
            <a:ext cx="8229600" cy="5467739"/>
          </a:xfrm>
        </p:spPr>
        <p:txBody>
          <a:bodyPr>
            <a:normAutofit/>
          </a:bodyPr>
          <a:lstStyle/>
          <a:p>
            <a:pPr>
              <a:lnSpc>
                <a:spcPct val="100000"/>
              </a:lnSpc>
              <a:spcBef>
                <a:spcPts val="0"/>
              </a:spcBef>
              <a:spcAft>
                <a:spcPts val="1200"/>
              </a:spcAft>
            </a:pPr>
            <a:r>
              <a:rPr lang="en-US" sz="1800" dirty="0"/>
              <a:t>PCC is currently being held virtually and is scheduled on the 4</a:t>
            </a:r>
            <a:r>
              <a:rPr lang="en-US" sz="1800" baseline="30000" dirty="0"/>
              <a:t>th</a:t>
            </a:r>
            <a:r>
              <a:rPr lang="en-US" sz="1800" dirty="0"/>
              <a:t> Monday of the month, at 9:00 am.  When PCC is onsite, it is held at the NM State Capitol, unless otherwise stated on the meeting invitation and agenda. </a:t>
            </a:r>
          </a:p>
          <a:p>
            <a:pPr>
              <a:lnSpc>
                <a:spcPct val="100000"/>
              </a:lnSpc>
              <a:spcBef>
                <a:spcPts val="0"/>
              </a:spcBef>
              <a:spcAft>
                <a:spcPts val="1200"/>
              </a:spcAft>
            </a:pPr>
            <a:r>
              <a:rPr lang="en-US" sz="1800" dirty="0"/>
              <a:t>All documentation must be emailed to </a:t>
            </a:r>
            <a:r>
              <a:rPr lang="en-US" sz="1800" dirty="0">
                <a:hlinkClick r:id="rId2"/>
              </a:rPr>
              <a:t>EPMO@state.nm.us</a:t>
            </a:r>
            <a:r>
              <a:rPr lang="en-US" sz="1800" dirty="0"/>
              <a:t> by the scheduled deadline in the month you are attending PCC.  </a:t>
            </a:r>
          </a:p>
          <a:p>
            <a:pPr>
              <a:lnSpc>
                <a:spcPct val="100000"/>
              </a:lnSpc>
              <a:spcBef>
                <a:spcPts val="0"/>
              </a:spcBef>
              <a:spcAft>
                <a:spcPts val="1200"/>
              </a:spcAft>
            </a:pPr>
            <a:r>
              <a:rPr lang="en-US" sz="1800" dirty="0"/>
              <a:t>Documentation is reviewed and returned to you by the following week with feedback, comments or questions for you to address.</a:t>
            </a:r>
          </a:p>
          <a:p>
            <a:pPr>
              <a:lnSpc>
                <a:spcPct val="100000"/>
              </a:lnSpc>
              <a:spcBef>
                <a:spcPts val="0"/>
              </a:spcBef>
              <a:spcAft>
                <a:spcPts val="1200"/>
              </a:spcAft>
            </a:pPr>
            <a:r>
              <a:rPr lang="en-US" sz="1800" dirty="0"/>
              <a:t>Revised documentation is due by 5pm prior to PCC posting to the DoIT EPMO website.</a:t>
            </a:r>
          </a:p>
          <a:p>
            <a:pPr>
              <a:lnSpc>
                <a:spcPct val="100000"/>
              </a:lnSpc>
              <a:spcBef>
                <a:spcPts val="0"/>
              </a:spcBef>
              <a:spcAft>
                <a:spcPts val="1200"/>
              </a:spcAft>
            </a:pPr>
            <a:r>
              <a:rPr lang="en-US" sz="1800" dirty="0"/>
              <a:t>For actual dates, please check the schedule posted on the DoIT EPMO website in the </a:t>
            </a:r>
            <a:r>
              <a:rPr lang="en-US" sz="1800" dirty="0">
                <a:hlinkClick r:id="rId3"/>
              </a:rPr>
              <a:t>PCC and TARC Schedule</a:t>
            </a:r>
            <a:r>
              <a:rPr lang="en-US" sz="1800" dirty="0"/>
              <a:t> section.</a:t>
            </a:r>
          </a:p>
          <a:p>
            <a:pPr algn="just">
              <a:lnSpc>
                <a:spcPct val="100000"/>
              </a:lnSpc>
              <a:spcBef>
                <a:spcPts val="0"/>
              </a:spcBef>
              <a:spcAft>
                <a:spcPts val="1200"/>
              </a:spcAft>
            </a:pPr>
            <a:endParaRPr lang="en-US" sz="1800" dirty="0"/>
          </a:p>
          <a:p>
            <a:pPr marL="0" indent="0" algn="just">
              <a:lnSpc>
                <a:spcPct val="100000"/>
              </a:lnSpc>
              <a:spcBef>
                <a:spcPts val="0"/>
              </a:spcBef>
              <a:spcAft>
                <a:spcPts val="1200"/>
              </a:spcAft>
              <a:buNone/>
            </a:pPr>
            <a:endParaRPr lang="en-US" sz="18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4</a:t>
            </a:fld>
            <a:endParaRPr lang="en-US" dirty="0"/>
          </a:p>
        </p:txBody>
      </p:sp>
    </p:spTree>
    <p:extLst>
      <p:ext uri="{BB962C8B-B14F-4D97-AF65-F5344CB8AC3E}">
        <p14:creationId xmlns:p14="http://schemas.microsoft.com/office/powerpoint/2010/main" val="329879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563563"/>
          </a:xfrm>
        </p:spPr>
        <p:txBody>
          <a:bodyPr>
            <a:noAutofit/>
          </a:bodyPr>
          <a:lstStyle/>
          <a:p>
            <a:pPr algn="ctr"/>
            <a:r>
              <a:rPr lang="en-US" sz="2800" b="1" dirty="0">
                <a:solidFill>
                  <a:srgbClr val="4F1F59"/>
                </a:solidFill>
              </a:rPr>
              <a:t>Project Certification Committee</a:t>
            </a:r>
          </a:p>
        </p:txBody>
      </p:sp>
      <p:sp>
        <p:nvSpPr>
          <p:cNvPr id="3" name="Content Placeholder 2"/>
          <p:cNvSpPr>
            <a:spLocks noGrp="1"/>
          </p:cNvSpPr>
          <p:nvPr>
            <p:ph idx="1"/>
          </p:nvPr>
        </p:nvSpPr>
        <p:spPr>
          <a:xfrm>
            <a:off x="457200" y="1063690"/>
            <a:ext cx="8229600" cy="5238414"/>
          </a:xfrm>
        </p:spPr>
        <p:txBody>
          <a:bodyPr>
            <a:normAutofit/>
          </a:bodyPr>
          <a:lstStyle/>
          <a:p>
            <a:pPr marL="344488" indent="-344488">
              <a:lnSpc>
                <a:spcPct val="100000"/>
              </a:lnSpc>
              <a:spcBef>
                <a:spcPts val="0"/>
              </a:spcBef>
              <a:spcAft>
                <a:spcPts val="1200"/>
              </a:spcAft>
            </a:pPr>
            <a:r>
              <a:rPr lang="en-US" sz="1800" dirty="0"/>
              <a:t>The</a:t>
            </a:r>
            <a:r>
              <a:rPr lang="en-US" sz="1800" b="1" dirty="0"/>
              <a:t> </a:t>
            </a:r>
            <a:r>
              <a:rPr lang="en-US" sz="1800" dirty="0"/>
              <a:t>DoIT Cabinet Secretary-State CIO serves as the PCC chair.  </a:t>
            </a:r>
          </a:p>
          <a:p>
            <a:pPr marL="344488" indent="-344488">
              <a:lnSpc>
                <a:spcPct val="100000"/>
              </a:lnSpc>
              <a:spcBef>
                <a:spcPts val="0"/>
              </a:spcBef>
              <a:spcAft>
                <a:spcPts val="1200"/>
              </a:spcAft>
            </a:pPr>
            <a:r>
              <a:rPr lang="en-US" sz="1800" dirty="0"/>
              <a:t>PCC members consist of the DoIT Deputy CIO, DoIT General Counsel, DoIT Application Development Manager, DoIT EPMO Director, DoIT Special Projects Manager and representatives from the Public Regulations Commission, Taxation and Revenue Department, State Purchasing Division, Department of Finance and Administration and the Legislative Finance Committee.  </a:t>
            </a:r>
          </a:p>
          <a:p>
            <a:pPr marL="344488" indent="-344488">
              <a:lnSpc>
                <a:spcPct val="100000"/>
              </a:lnSpc>
              <a:spcBef>
                <a:spcPts val="0"/>
              </a:spcBef>
              <a:spcAft>
                <a:spcPts val="1200"/>
              </a:spcAft>
            </a:pPr>
            <a:r>
              <a:rPr lang="en-US" sz="1800" dirty="0"/>
              <a:t>Agencies must be represented by the executive sponsor, project leads and a business representative.  </a:t>
            </a:r>
          </a:p>
          <a:p>
            <a:pPr marL="344488" indent="-344488">
              <a:lnSpc>
                <a:spcPct val="100000"/>
              </a:lnSpc>
              <a:spcBef>
                <a:spcPts val="0"/>
              </a:spcBef>
              <a:spcAft>
                <a:spcPts val="1200"/>
              </a:spcAft>
            </a:pPr>
            <a:r>
              <a:rPr lang="en-US" sz="1800" dirty="0"/>
              <a:t>Prior to scheduling for PCC, the agency must ensure adequate planning appropriate to the certification gate requested and ensure that the required documentation is completed. </a:t>
            </a:r>
          </a:p>
          <a:p>
            <a:pPr marL="0" indent="0" algn="just">
              <a:buNone/>
            </a:pPr>
            <a:endParaRPr lang="en-US" sz="1600" dirty="0"/>
          </a:p>
        </p:txBody>
      </p:sp>
      <p:sp>
        <p:nvSpPr>
          <p:cNvPr id="4" name="Date Placeholder 3"/>
          <p:cNvSpPr>
            <a:spLocks noGrp="1"/>
          </p:cNvSpPr>
          <p:nvPr>
            <p:ph type="dt" sz="half" idx="10"/>
          </p:nvPr>
        </p:nvSpPr>
        <p:spPr>
          <a:xfrm>
            <a:off x="457200" y="648426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5</a:t>
            </a:fld>
            <a:endParaRPr lang="en-US" dirty="0"/>
          </a:p>
        </p:txBody>
      </p:sp>
    </p:spTree>
    <p:extLst>
      <p:ext uri="{BB962C8B-B14F-4D97-AF65-F5344CB8AC3E}">
        <p14:creationId xmlns:p14="http://schemas.microsoft.com/office/powerpoint/2010/main" val="2750234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49289" y="1026367"/>
            <a:ext cx="8764555" cy="5369642"/>
          </a:xfrm>
        </p:spPr>
        <p:txBody>
          <a:bodyPr>
            <a:noAutofit/>
          </a:bodyPr>
          <a:lstStyle/>
          <a:p>
            <a:pPr marL="457200" lvl="2" indent="-344488">
              <a:lnSpc>
                <a:spcPct val="100000"/>
              </a:lnSpc>
              <a:spcBef>
                <a:spcPts val="0"/>
              </a:spcBef>
              <a:spcAft>
                <a:spcPts val="1200"/>
              </a:spcAft>
            </a:pPr>
            <a:r>
              <a:rPr lang="en-US" sz="1800" dirty="0"/>
              <a:t>Appoint a qualified lead project manager (PM).  </a:t>
            </a:r>
          </a:p>
          <a:p>
            <a:pPr marL="457200" lvl="2" indent="-344488">
              <a:lnSpc>
                <a:spcPct val="100000"/>
              </a:lnSpc>
              <a:spcBef>
                <a:spcPts val="0"/>
              </a:spcBef>
              <a:spcAft>
                <a:spcPts val="1200"/>
              </a:spcAft>
            </a:pPr>
            <a:r>
              <a:rPr lang="en-US" sz="1800" dirty="0"/>
              <a:t>If the agency hires a contract PM, the CIO or lead project manager is responsible for ensuring that the contracted PM is managed in the best interests of the state and is knowledgeable in completing the DoIT PCC and TARC documentation.</a:t>
            </a:r>
          </a:p>
          <a:p>
            <a:pPr marL="457200" lvl="2" indent="-344488">
              <a:lnSpc>
                <a:spcPct val="100000"/>
              </a:lnSpc>
              <a:spcBef>
                <a:spcPts val="0"/>
              </a:spcBef>
              <a:spcAft>
                <a:spcPts val="1200"/>
              </a:spcAft>
            </a:pPr>
            <a:r>
              <a:rPr lang="en-US" sz="1800" dirty="0"/>
              <a:t>Upon DoIT request, provide access to all project management deliverables such as project plans, project schedules, initial and periodic risk assessments, quality plans and strategies, periodic project reports, requirements and design documents.  </a:t>
            </a:r>
          </a:p>
          <a:p>
            <a:pPr marL="457200" lvl="2" indent="-344488">
              <a:lnSpc>
                <a:spcPct val="100000"/>
              </a:lnSpc>
              <a:spcBef>
                <a:spcPts val="0"/>
              </a:spcBef>
              <a:spcAft>
                <a:spcPts val="1200"/>
              </a:spcAft>
            </a:pPr>
            <a:r>
              <a:rPr lang="en-US" sz="1800" dirty="0"/>
              <a:t>Prepare and submit the monthly status report by the 10</a:t>
            </a:r>
            <a:r>
              <a:rPr lang="en-US" sz="1800" baseline="30000" dirty="0"/>
              <a:t>th</a:t>
            </a:r>
            <a:r>
              <a:rPr lang="en-US" sz="1800" dirty="0"/>
              <a:t> of each month and more frequently at the request of the DoIT.</a:t>
            </a:r>
          </a:p>
          <a:p>
            <a:pPr marL="457200" lvl="2" indent="-344488">
              <a:lnSpc>
                <a:spcPct val="100000"/>
              </a:lnSpc>
              <a:spcBef>
                <a:spcPts val="0"/>
              </a:spcBef>
              <a:spcAft>
                <a:spcPts val="1200"/>
              </a:spcAft>
            </a:pPr>
            <a:r>
              <a:rPr lang="en-US" sz="1800" dirty="0"/>
              <a:t>Include independent verification and validation (IV&amp;V) or request a waiver using the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Request for Project Certification Exception-PCC-IV&amp;V-TARC Waiver</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form </a:t>
            </a:r>
            <a:r>
              <a:rPr lang="en-US" sz="1800" dirty="0">
                <a:latin typeface="Calibri" panose="020F0502020204030204" pitchFamily="34" charset="0"/>
                <a:ea typeface="Calibri" panose="020F0502020204030204" pitchFamily="34" charset="0"/>
                <a:cs typeface="Times New Roman" panose="02020603050405020304" pitchFamily="18" charset="0"/>
              </a:rPr>
              <a:t>on the DoIT EPMO website in the </a:t>
            </a:r>
            <a:r>
              <a:rPr lang="en-US" sz="1800" dirty="0">
                <a:latin typeface="Calibri" panose="020F0502020204030204" pitchFamily="34" charset="0"/>
                <a:ea typeface="Calibri" panose="020F0502020204030204" pitchFamily="34" charset="0"/>
                <a:cs typeface="Times New Roman" panose="02020603050405020304" pitchFamily="18" charset="0"/>
                <a:hlinkClick r:id="rId3"/>
              </a:rPr>
              <a:t>Project Certification</a:t>
            </a:r>
            <a:r>
              <a:rPr lang="en-US" sz="1800" dirty="0">
                <a:latin typeface="Calibri" panose="020F0502020204030204" pitchFamily="34" charset="0"/>
                <a:ea typeface="Calibri" panose="020F0502020204030204" pitchFamily="34" charset="0"/>
                <a:cs typeface="Times New Roman" panose="02020603050405020304" pitchFamily="18" charset="0"/>
              </a:rPr>
              <a:t> section</a:t>
            </a:r>
            <a:r>
              <a:rPr lang="en-US" sz="1800" dirty="0"/>
              <a:t>.</a:t>
            </a:r>
          </a:p>
          <a:p>
            <a:pPr marL="457200" lvl="2" indent="-344488">
              <a:lnSpc>
                <a:spcPct val="100000"/>
              </a:lnSpc>
              <a:spcBef>
                <a:spcPts val="0"/>
              </a:spcBef>
              <a:spcAft>
                <a:spcPts val="600"/>
              </a:spcAft>
            </a:pPr>
            <a:endParaRPr lang="en-US" dirty="0"/>
          </a:p>
          <a:p>
            <a:pPr marL="457200" lvl="2" indent="-344488">
              <a:lnSpc>
                <a:spcPct val="100000"/>
              </a:lnSpc>
              <a:spcBef>
                <a:spcPts val="0"/>
              </a:spcBef>
              <a:spcAft>
                <a:spcPts val="600"/>
              </a:spcAft>
            </a:pPr>
            <a:endParaRPr lang="en-US" dirty="0"/>
          </a:p>
        </p:txBody>
      </p:sp>
      <p:sp>
        <p:nvSpPr>
          <p:cNvPr id="4" name="Date Placeholder 3"/>
          <p:cNvSpPr>
            <a:spLocks noGrp="1"/>
          </p:cNvSpPr>
          <p:nvPr>
            <p:ph type="dt" sz="half" idx="10"/>
          </p:nvPr>
        </p:nvSpPr>
        <p:spPr>
          <a:xfrm>
            <a:off x="457200" y="648931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9319"/>
            <a:ext cx="2133600" cy="365125"/>
          </a:xfrm>
        </p:spPr>
        <p:txBody>
          <a:bodyPr/>
          <a:lstStyle/>
          <a:p>
            <a:r>
              <a:rPr lang="en-US" dirty="0"/>
              <a:t>Page </a:t>
            </a:r>
            <a:fld id="{AB34F9C2-C352-4191-8E79-FB4FD46717FC}" type="slidenum">
              <a:rPr lang="en-US" smtClean="0"/>
              <a:t>6</a:t>
            </a:fld>
            <a:endParaRPr lang="en-US" dirty="0"/>
          </a:p>
        </p:txBody>
      </p:sp>
    </p:spTree>
    <p:extLst>
      <p:ext uri="{BB962C8B-B14F-4D97-AF65-F5344CB8AC3E}">
        <p14:creationId xmlns:p14="http://schemas.microsoft.com/office/powerpoint/2010/main" val="204860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95942" y="961052"/>
            <a:ext cx="8643257" cy="5682343"/>
          </a:xfrm>
        </p:spPr>
        <p:txBody>
          <a:bodyPr>
            <a:normAutofit/>
          </a:bodyPr>
          <a:lstStyle/>
          <a:p>
            <a:pPr marL="344488" lvl="2" indent="-344488">
              <a:lnSpc>
                <a:spcPct val="100000"/>
              </a:lnSpc>
              <a:spcBef>
                <a:spcPts val="0"/>
              </a:spcBef>
              <a:spcAft>
                <a:spcPts val="1200"/>
              </a:spcAft>
            </a:pPr>
            <a:r>
              <a:rPr lang="en-US" sz="1800" dirty="0"/>
              <a:t>Review the PCC schedule ahead of time to plan project certification attendance to ensure that phase and funding approval is conducted in time to not disrupt the project. </a:t>
            </a:r>
          </a:p>
          <a:p>
            <a:pPr marL="344488" lvl="2" indent="-344488">
              <a:lnSpc>
                <a:spcPct val="110000"/>
              </a:lnSpc>
              <a:spcBef>
                <a:spcPts val="0"/>
              </a:spcBef>
              <a:spcAft>
                <a:spcPts val="1200"/>
              </a:spcAft>
            </a:pPr>
            <a:r>
              <a:rPr lang="en-US" sz="1800" dirty="0"/>
              <a:t>Do not plan on attending PCC and TARC in the same month.</a:t>
            </a:r>
          </a:p>
          <a:p>
            <a:pPr marL="344488" indent="-344488">
              <a:lnSpc>
                <a:spcPct val="110000"/>
              </a:lnSpc>
              <a:spcBef>
                <a:spcPts val="0"/>
              </a:spcBef>
              <a:spcAft>
                <a:spcPts val="1200"/>
              </a:spcAft>
            </a:pPr>
            <a:r>
              <a:rPr lang="en-US" sz="1800" dirty="0"/>
              <a:t>Certification Request Forms for each of the project phases including Initiation, Planning, Implementation, Closeout and Change, can be found on the DoIT EPMO website in the </a:t>
            </a:r>
            <a:r>
              <a:rPr lang="en-US" sz="1800" dirty="0">
                <a:hlinkClick r:id="rId2"/>
              </a:rPr>
              <a:t>Certification Request Forms</a:t>
            </a:r>
            <a:r>
              <a:rPr lang="en-US" sz="1800" dirty="0"/>
              <a:t> section.</a:t>
            </a:r>
          </a:p>
          <a:p>
            <a:pPr marL="344488" indent="-344488">
              <a:lnSpc>
                <a:spcPct val="110000"/>
              </a:lnSpc>
              <a:spcBef>
                <a:spcPts val="0"/>
              </a:spcBef>
              <a:spcAft>
                <a:spcPts val="1200"/>
              </a:spcAft>
            </a:pPr>
            <a:r>
              <a:rPr lang="en-US" sz="1800" dirty="0"/>
              <a:t>Charter and Project Management Plan templates are available on the DoIT EPMO website in the </a:t>
            </a:r>
            <a:r>
              <a:rPr lang="en-US" sz="1800" dirty="0">
                <a:hlinkClick r:id="rId3"/>
              </a:rPr>
              <a:t>Project Certification Templates</a:t>
            </a:r>
            <a:r>
              <a:rPr lang="en-US" sz="1800" dirty="0"/>
              <a:t> section.</a:t>
            </a:r>
          </a:p>
          <a:p>
            <a:pPr marL="344488" indent="-344488">
              <a:lnSpc>
                <a:spcPct val="110000"/>
              </a:lnSpc>
              <a:spcBef>
                <a:spcPts val="0"/>
              </a:spcBef>
              <a:spcAft>
                <a:spcPts val="1200"/>
              </a:spcAft>
            </a:pPr>
            <a:r>
              <a:rPr lang="en-US" sz="1800" dirty="0"/>
              <a:t>The Gates and Phases section that follows, illustrates each phase and the documentation required to certify for each phase.</a:t>
            </a:r>
          </a:p>
          <a:p>
            <a:pPr marL="1030262" lvl="2" indent="-288918">
              <a:lnSpc>
                <a:spcPct val="100000"/>
              </a:lnSpc>
              <a:spcBef>
                <a:spcPts val="0"/>
              </a:spcBef>
              <a:spcAft>
                <a:spcPts val="600"/>
              </a:spcAft>
            </a:pPr>
            <a:endParaRPr lang="en-US" sz="1800" dirty="0"/>
          </a:p>
        </p:txBody>
      </p:sp>
      <p:sp>
        <p:nvSpPr>
          <p:cNvPr id="4" name="Date Placeholder 3"/>
          <p:cNvSpPr>
            <a:spLocks noGrp="1"/>
          </p:cNvSpPr>
          <p:nvPr>
            <p:ph type="dt" sz="half" idx="10"/>
          </p:nvPr>
        </p:nvSpPr>
        <p:spPr>
          <a:xfrm>
            <a:off x="457200" y="647998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9988"/>
            <a:ext cx="2133600" cy="365125"/>
          </a:xfrm>
        </p:spPr>
        <p:txBody>
          <a:bodyPr/>
          <a:lstStyle/>
          <a:p>
            <a:r>
              <a:rPr lang="en-US" dirty="0"/>
              <a:t>Page </a:t>
            </a:r>
            <a:fld id="{AB34F9C2-C352-4191-8E79-FB4FD46717FC}" type="slidenum">
              <a:rPr lang="en-US" smtClean="0"/>
              <a:t>7</a:t>
            </a:fld>
            <a:endParaRPr lang="en-US" dirty="0"/>
          </a:p>
        </p:txBody>
      </p:sp>
    </p:spTree>
    <p:extLst>
      <p:ext uri="{BB962C8B-B14F-4D97-AF65-F5344CB8AC3E}">
        <p14:creationId xmlns:p14="http://schemas.microsoft.com/office/powerpoint/2010/main" val="1970840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81D90FA8-94A7-45F2-9A0F-6B660FD4C215}"/>
              </a:ext>
            </a:extLst>
          </p:cNvPr>
          <p:cNvSpPr>
            <a:spLocks noGrp="1"/>
          </p:cNvSpPr>
          <p:nvPr>
            <p:ph type="dt" sz="half" idx="10"/>
          </p:nvPr>
        </p:nvSpPr>
        <p:spPr>
          <a:xfrm>
            <a:off x="457200" y="6436443"/>
            <a:ext cx="2133600" cy="365125"/>
          </a:xfrm>
        </p:spPr>
        <p:txBody>
          <a:bodyPr/>
          <a:lstStyle/>
          <a:p>
            <a:r>
              <a:rPr lang="en-US" dirty="0"/>
              <a:t>04/2022</a:t>
            </a:r>
          </a:p>
        </p:txBody>
      </p:sp>
      <p:sp>
        <p:nvSpPr>
          <p:cNvPr id="4" name="Slide Number Placeholder 4">
            <a:extLst>
              <a:ext uri="{FF2B5EF4-FFF2-40B4-BE49-F238E27FC236}">
                <a16:creationId xmlns:a16="http://schemas.microsoft.com/office/drawing/2014/main" id="{D063CD2F-0462-42DA-8F43-342726E6BA29}"/>
              </a:ext>
            </a:extLst>
          </p:cNvPr>
          <p:cNvSpPr>
            <a:spLocks noGrp="1"/>
          </p:cNvSpPr>
          <p:nvPr>
            <p:ph type="sldNum" sz="quarter" idx="12"/>
          </p:nvPr>
        </p:nvSpPr>
        <p:spPr>
          <a:xfrm>
            <a:off x="6553200" y="6436443"/>
            <a:ext cx="2133600" cy="365125"/>
          </a:xfrm>
        </p:spPr>
        <p:txBody>
          <a:bodyPr/>
          <a:lstStyle/>
          <a:p>
            <a:r>
              <a:rPr lang="en-US" dirty="0"/>
              <a:t>Page </a:t>
            </a:r>
            <a:fld id="{AB34F9C2-C352-4191-8E79-FB4FD46717FC}" type="slidenum">
              <a:rPr lang="en-US" smtClean="0"/>
              <a:t>8</a:t>
            </a:fld>
            <a:endParaRPr lang="en-US" dirty="0"/>
          </a:p>
        </p:txBody>
      </p:sp>
      <p:pic>
        <p:nvPicPr>
          <p:cNvPr id="6" name="Picture 5">
            <a:extLst>
              <a:ext uri="{FF2B5EF4-FFF2-40B4-BE49-F238E27FC236}">
                <a16:creationId xmlns:a16="http://schemas.microsoft.com/office/drawing/2014/main" id="{D91E106B-5DC1-4E11-8BBB-C2B1BAE581D7}"/>
              </a:ext>
            </a:extLst>
          </p:cNvPr>
          <p:cNvPicPr>
            <a:picLocks noChangeAspect="1"/>
          </p:cNvPicPr>
          <p:nvPr/>
        </p:nvPicPr>
        <p:blipFill>
          <a:blip r:embed="rId2"/>
          <a:stretch>
            <a:fillRect/>
          </a:stretch>
        </p:blipFill>
        <p:spPr>
          <a:xfrm>
            <a:off x="113217" y="0"/>
            <a:ext cx="8900160" cy="6473558"/>
          </a:xfrm>
          <a:prstGeom prst="rect">
            <a:avLst/>
          </a:prstGeom>
        </p:spPr>
      </p:pic>
    </p:spTree>
    <p:extLst>
      <p:ext uri="{BB962C8B-B14F-4D97-AF65-F5344CB8AC3E}">
        <p14:creationId xmlns:p14="http://schemas.microsoft.com/office/powerpoint/2010/main" val="999225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76201"/>
            <a:ext cx="8229600" cy="639763"/>
          </a:xfrm>
        </p:spPr>
        <p:txBody>
          <a:bodyPr>
            <a:normAutofit/>
          </a:bodyPr>
          <a:lstStyle/>
          <a:p>
            <a:pPr algn="ctr"/>
            <a:r>
              <a:rPr lang="en-US" sz="2800" b="1" dirty="0">
                <a:solidFill>
                  <a:srgbClr val="4F1F59"/>
                </a:solidFill>
              </a:rPr>
              <a:t>PCC Gates and Phases: Initiation</a:t>
            </a:r>
          </a:p>
        </p:txBody>
      </p:sp>
      <p:sp>
        <p:nvSpPr>
          <p:cNvPr id="3" name="Content Placeholder 2"/>
          <p:cNvSpPr>
            <a:spLocks noGrp="1"/>
          </p:cNvSpPr>
          <p:nvPr>
            <p:ph idx="1"/>
          </p:nvPr>
        </p:nvSpPr>
        <p:spPr>
          <a:xfrm>
            <a:off x="233266" y="895739"/>
            <a:ext cx="8523319" cy="5251590"/>
          </a:xfrm>
        </p:spPr>
        <p:txBody>
          <a:bodyPr>
            <a:noAutofit/>
          </a:bodyPr>
          <a:lstStyle/>
          <a:p>
            <a:pPr marL="288925" indent="-288925">
              <a:lnSpc>
                <a:spcPct val="100000"/>
              </a:lnSpc>
              <a:spcBef>
                <a:spcPts val="0"/>
              </a:spcBef>
              <a:spcAft>
                <a:spcPts val="1200"/>
              </a:spcAft>
            </a:pPr>
            <a:r>
              <a:rPr lang="en-US" sz="1800" b="1" dirty="0"/>
              <a:t>Initiation Certification and Phase </a:t>
            </a:r>
            <a:r>
              <a:rPr lang="en-US" sz="1800" dirty="0"/>
              <a:t>funding is requested by an agency for use in initial project setup activities such as defining governance, stakeholders, project objectives, high level scope, approach/phases, project charter, conducting research and analysis, procurement planning, developing Independent Verification and Validation (IV&amp;V) plan and contract; developing initial project management plan with rough order magnitude estimates, etc.  </a:t>
            </a:r>
          </a:p>
          <a:p>
            <a:pPr marL="288925" indent="-288925">
              <a:lnSpc>
                <a:spcPct val="100000"/>
              </a:lnSpc>
              <a:spcBef>
                <a:spcPts val="0"/>
              </a:spcBef>
              <a:spcAft>
                <a:spcPts val="1200"/>
              </a:spcAft>
            </a:pPr>
            <a:r>
              <a:rPr lang="en-US" sz="1800" b="1" dirty="0"/>
              <a:t>Note:</a:t>
            </a:r>
            <a:r>
              <a:rPr lang="en-US" sz="1800" dirty="0"/>
              <a:t> Waiver of the IV&amp;V requirement requires specific written approval by the DoIT Cabinet Secretary.</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2"/>
              </a:rPr>
              <a:t>Initiation Request for Certification and Release of Funds</a:t>
            </a:r>
            <a:r>
              <a:rPr lang="en-US" sz="1800" dirty="0"/>
              <a:t> form, </a:t>
            </a:r>
            <a:r>
              <a:rPr lang="en-US" sz="1800" dirty="0">
                <a:hlinkClick r:id="rId3"/>
              </a:rPr>
              <a:t>Project Charter</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9</a:t>
            </a:fld>
            <a:endParaRPr lang="en-US" dirty="0"/>
          </a:p>
        </p:txBody>
      </p:sp>
    </p:spTree>
    <p:extLst>
      <p:ext uri="{BB962C8B-B14F-4D97-AF65-F5344CB8AC3E}">
        <p14:creationId xmlns:p14="http://schemas.microsoft.com/office/powerpoint/2010/main" val="14533384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6827</TotalTime>
  <Words>4853</Words>
  <Application>Microsoft Office PowerPoint</Application>
  <PresentationFormat>On-screen Show (4:3)</PresentationFormat>
  <Paragraphs>327</Paragraphs>
  <Slides>32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Symbol</vt:lpstr>
      <vt:lpstr>Tahoma</vt:lpstr>
      <vt:lpstr>Wingdings</vt:lpstr>
      <vt:lpstr>Office Theme</vt:lpstr>
      <vt:lpstr>PowerPoint Presentation</vt:lpstr>
      <vt:lpstr>PM Express Content</vt:lpstr>
      <vt:lpstr>Project Certification Committee</vt:lpstr>
      <vt:lpstr>Project Certification Committee</vt:lpstr>
      <vt:lpstr>Project Certification Committee</vt:lpstr>
      <vt:lpstr>PCC Agency Responsibilities</vt:lpstr>
      <vt:lpstr>PCC Agency Responsibilities</vt:lpstr>
      <vt:lpstr>PowerPoint Presentation</vt:lpstr>
      <vt:lpstr>PCC Gates and Phases: Initiation</vt:lpstr>
      <vt:lpstr>PCC Gates and Phases: Planning</vt:lpstr>
      <vt:lpstr>PCC Gates and Phases: Implementation</vt:lpstr>
      <vt:lpstr>PCC Gates and Phases: Closeout, Change or Update</vt:lpstr>
      <vt:lpstr>PCC: Presentation</vt:lpstr>
      <vt:lpstr>PCC: Presentation</vt:lpstr>
      <vt:lpstr>PCC: Certification</vt:lpstr>
      <vt:lpstr>PCC: Monthly Reports</vt:lpstr>
      <vt:lpstr>PCC: IV&amp;V</vt:lpstr>
      <vt:lpstr>PCC: IV&amp;V</vt:lpstr>
      <vt:lpstr>Technical Architecture Review Committee</vt:lpstr>
      <vt:lpstr>Technical Architecture Review Committee</vt:lpstr>
      <vt:lpstr>Technical Architecture Review Committee</vt:lpstr>
      <vt:lpstr>Technical Architecture Review Committee</vt:lpstr>
      <vt:lpstr>Technical Architecture Review Committee</vt:lpstr>
      <vt:lpstr>Technical Architecture Review Committee</vt:lpstr>
      <vt:lpstr>IT Professional Services Procurements</vt:lpstr>
      <vt:lpstr>IT Professional Services Procurements</vt:lpstr>
      <vt:lpstr>PowerPoint Presentation</vt:lpstr>
      <vt:lpstr>IT Procurements</vt:lpstr>
      <vt:lpstr>Exceptions - Executive Order (EO) 2008-11  IT Consolidation</vt:lpstr>
      <vt:lpstr>IT Professional Services Procurements</vt:lpstr>
      <vt:lpstr>PowerPoint Presentation</vt:lpstr>
      <vt:lpstr>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 Express</dc:title>
  <dc:creator>Rivera, Diane, DoIT</dc:creator>
  <cp:lastModifiedBy>Shah, Shahzad, DoIT</cp:lastModifiedBy>
  <cp:revision>79</cp:revision>
  <cp:lastPrinted>2022-06-30T23:26:59Z</cp:lastPrinted>
  <dcterms:created xsi:type="dcterms:W3CDTF">2021-05-27T14:57:43Z</dcterms:created>
  <dcterms:modified xsi:type="dcterms:W3CDTF">2023-01-17T20:32:31Z</dcterms:modified>
</cp:coreProperties>
</file>